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25" r:id="rId3"/>
    <p:sldId id="258" r:id="rId4"/>
    <p:sldId id="259" r:id="rId5"/>
    <p:sldId id="260" r:id="rId6"/>
    <p:sldId id="261" r:id="rId7"/>
    <p:sldId id="262" r:id="rId8"/>
    <p:sldId id="263" r:id="rId9"/>
    <p:sldId id="264" r:id="rId10"/>
    <p:sldId id="267" r:id="rId11"/>
    <p:sldId id="257" r:id="rId12"/>
    <p:sldId id="269" r:id="rId13"/>
    <p:sldId id="271" r:id="rId14"/>
    <p:sldId id="272" r:id="rId15"/>
    <p:sldId id="327" r:id="rId16"/>
    <p:sldId id="328" r:id="rId17"/>
    <p:sldId id="273" r:id="rId18"/>
    <p:sldId id="274" r:id="rId19"/>
    <p:sldId id="275" r:id="rId20"/>
    <p:sldId id="276" r:id="rId21"/>
    <p:sldId id="277" r:id="rId22"/>
    <p:sldId id="278" r:id="rId23"/>
    <p:sldId id="279" r:id="rId24"/>
    <p:sldId id="329" r:id="rId25"/>
    <p:sldId id="280" r:id="rId26"/>
    <p:sldId id="270" r:id="rId27"/>
    <p:sldId id="281" r:id="rId28"/>
    <p:sldId id="282" r:id="rId29"/>
    <p:sldId id="326" r:id="rId30"/>
    <p:sldId id="284" r:id="rId31"/>
    <p:sldId id="285" r:id="rId32"/>
    <p:sldId id="330" r:id="rId33"/>
    <p:sldId id="283" r:id="rId34"/>
    <p:sldId id="290" r:id="rId35"/>
    <p:sldId id="289" r:id="rId36"/>
    <p:sldId id="291" r:id="rId37"/>
    <p:sldId id="292" r:id="rId38"/>
    <p:sldId id="314" r:id="rId39"/>
    <p:sldId id="315" r:id="rId40"/>
    <p:sldId id="293" r:id="rId41"/>
    <p:sldId id="294" r:id="rId42"/>
    <p:sldId id="295" r:id="rId43"/>
    <p:sldId id="297" r:id="rId44"/>
    <p:sldId id="298" r:id="rId45"/>
    <p:sldId id="300" r:id="rId46"/>
    <p:sldId id="302" r:id="rId47"/>
    <p:sldId id="303" r:id="rId48"/>
    <p:sldId id="316" r:id="rId49"/>
    <p:sldId id="318" r:id="rId50"/>
    <p:sldId id="319" r:id="rId51"/>
    <p:sldId id="320" r:id="rId52"/>
    <p:sldId id="331" r:id="rId53"/>
    <p:sldId id="332" r:id="rId54"/>
    <p:sldId id="333" r:id="rId55"/>
    <p:sldId id="334" r:id="rId56"/>
    <p:sldId id="335" r:id="rId57"/>
    <p:sldId id="336" r:id="rId58"/>
    <p:sldId id="321" r:id="rId59"/>
    <p:sldId id="322" r:id="rId60"/>
    <p:sldId id="286" r:id="rId61"/>
    <p:sldId id="287" r:id="rId62"/>
    <p:sldId id="288" r:id="rId63"/>
    <p:sldId id="304" r:id="rId64"/>
    <p:sldId id="305" r:id="rId65"/>
    <p:sldId id="306" r:id="rId66"/>
    <p:sldId id="307" r:id="rId67"/>
    <p:sldId id="308" r:id="rId68"/>
    <p:sldId id="309" r:id="rId69"/>
    <p:sldId id="310" r:id="rId70"/>
    <p:sldId id="311" r:id="rId71"/>
    <p:sldId id="337" r:id="rId72"/>
    <p:sldId id="312" r:id="rId73"/>
    <p:sldId id="313" r:id="rId74"/>
    <p:sldId id="323" r:id="rId75"/>
    <p:sldId id="324" r:id="rId7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4400"/>
    <a:srgbClr val="9931CC"/>
    <a:srgbClr val="3BB470"/>
    <a:srgbClr val="BFBDBD"/>
    <a:srgbClr val="9C3F97"/>
    <a:srgbClr val="BEFE11"/>
    <a:srgbClr val="95F6D6"/>
    <a:srgbClr val="85981D"/>
    <a:srgbClr val="7F6C24"/>
    <a:srgbClr val="2476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796" autoAdjust="0"/>
    <p:restoredTop sz="99854" autoAdjust="0"/>
  </p:normalViewPr>
  <p:slideViewPr>
    <p:cSldViewPr snapToGrid="0" snapToObjects="1">
      <p:cViewPr varScale="1">
        <p:scale>
          <a:sx n="85" d="100"/>
          <a:sy n="85" d="100"/>
        </p:scale>
        <p:origin x="176" y="17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22/10/20</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24</a:t>
            </a:fld>
            <a:endParaRPr lang="es-ES"/>
          </a:p>
        </p:txBody>
      </p:sp>
    </p:spTree>
    <p:extLst>
      <p:ext uri="{BB962C8B-B14F-4D97-AF65-F5344CB8AC3E}">
        <p14:creationId xmlns:p14="http://schemas.microsoft.com/office/powerpoint/2010/main" val="121917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26</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CA29BA2F-CAD3-3440-8817-9EB81B9F44FC}" type="slidenum">
              <a:rPr lang="es-ES" smtClean="0"/>
              <a:pPr/>
              <a:t>75</a:t>
            </a:fld>
            <a:endParaRPr lang="es-ES"/>
          </a:p>
        </p:txBody>
      </p:sp>
    </p:spTree>
    <p:extLst>
      <p:ext uri="{BB962C8B-B14F-4D97-AF65-F5344CB8AC3E}">
        <p14:creationId xmlns:p14="http://schemas.microsoft.com/office/powerpoint/2010/main" val="275085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25524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870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0820ABE9-8FE4-CF4D-BE33-E09BE8399836}" type="datetimeFigureOut">
              <a:rPr lang="es-ES" smtClean="0"/>
              <a:pPr/>
              <a:t>22/10/20</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creativecommons.org/licenses/by-sa/4.0/deed.es" TargetMode="External"/><Relationship Id="rId4" Type="http://schemas.openxmlformats.org/officeDocument/2006/relationships/hyperlink" Target="mailto:fjbonet@uco.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77355"/>
            <a:ext cx="6744976" cy="3799156"/>
          </a:xfrm>
          <a:prstGeom prst="rect">
            <a:avLst/>
          </a:prstGeom>
          <a:ln>
            <a:solidFill>
              <a:srgbClr val="7F7F7F"/>
            </a:solidFill>
          </a:ln>
        </p:spPr>
      </p:pic>
      <p:sp>
        <p:nvSpPr>
          <p:cNvPr id="2" name="CuadroTexto 1"/>
          <p:cNvSpPr txBox="1"/>
          <p:nvPr/>
        </p:nvSpPr>
        <p:spPr>
          <a:xfrm>
            <a:off x="463550" y="1456904"/>
            <a:ext cx="8407400" cy="369332"/>
          </a:xfrm>
          <a:prstGeom prst="rect">
            <a:avLst/>
          </a:prstGeom>
          <a:noFill/>
        </p:spPr>
        <p:txBody>
          <a:bodyPr wrap="square" rtlCol="0">
            <a:spAutoFit/>
          </a:bodyPr>
          <a:lstStyle/>
          <a:p>
            <a:pPr algn="ctr"/>
            <a:r>
              <a:rPr lang="es-ES" dirty="0">
                <a:solidFill>
                  <a:srgbClr val="9C3F97"/>
                </a:solidFill>
              </a:rPr>
              <a:t>Ecología I. 3er Curso de Biología.</a:t>
            </a:r>
          </a:p>
        </p:txBody>
      </p:sp>
      <p:sp>
        <p:nvSpPr>
          <p:cNvPr id="3" name="CuadroTexto 2"/>
          <p:cNvSpPr txBox="1"/>
          <p:nvPr/>
        </p:nvSpPr>
        <p:spPr>
          <a:xfrm>
            <a:off x="666750" y="287380"/>
            <a:ext cx="8001000" cy="1169551"/>
          </a:xfrm>
          <a:prstGeom prst="rect">
            <a:avLst/>
          </a:prstGeom>
          <a:noFill/>
        </p:spPr>
        <p:txBody>
          <a:bodyPr wrap="square" rtlCol="0">
            <a:spAutoFit/>
          </a:bodyPr>
          <a:lstStyle/>
          <a:p>
            <a:pPr algn="ctr"/>
            <a:r>
              <a:rPr lang="es-ES" sz="3500" b="1" dirty="0">
                <a:solidFill>
                  <a:srgbClr val="9C3F97"/>
                </a:solidFill>
              </a:rPr>
              <a:t>Práctica de SIG y R: Relaciones entre Biomas y clima</a:t>
            </a:r>
          </a:p>
        </p:txBody>
      </p:sp>
      <p:pic>
        <p:nvPicPr>
          <p:cNvPr id="1026" name="Picture 2">
            <a:extLst>
              <a:ext uri="{FF2B5EF4-FFF2-40B4-BE49-F238E27FC236}">
                <a16:creationId xmlns:a16="http://schemas.microsoft.com/office/drawing/2014/main" id="{3036B68A-AF2C-7F4C-9329-1AD9AA331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5252" y="6411461"/>
            <a:ext cx="663996" cy="2339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07427B-4385-9A45-98A8-1D4EEA0B65EC}"/>
              </a:ext>
            </a:extLst>
          </p:cNvPr>
          <p:cNvSpPr txBox="1"/>
          <p:nvPr/>
        </p:nvSpPr>
        <p:spPr>
          <a:xfrm>
            <a:off x="3201945" y="1864345"/>
            <a:ext cx="2930610" cy="261610"/>
          </a:xfrm>
          <a:prstGeom prst="rect">
            <a:avLst/>
          </a:prstGeom>
          <a:noFill/>
        </p:spPr>
        <p:txBody>
          <a:bodyPr wrap="none" rtlCol="0">
            <a:spAutoFit/>
          </a:bodyPr>
          <a:lstStyle/>
          <a:p>
            <a:r>
              <a:rPr lang="en-ES" sz="1100" dirty="0"/>
              <a:t>Curro Bonet García. </a:t>
            </a:r>
            <a:r>
              <a:rPr lang="en-ES" sz="1100" dirty="0">
                <a:hlinkClick r:id="rId4"/>
              </a:rPr>
              <a:t>fjbonet@uco.es</a:t>
            </a:r>
            <a:r>
              <a:rPr lang="en-ES" sz="1100" dirty="0"/>
              <a:t>. @fjbonet.</a:t>
            </a:r>
          </a:p>
        </p:txBody>
      </p:sp>
      <p:sp>
        <p:nvSpPr>
          <p:cNvPr id="5" name="Rectangle 4">
            <a:extLst>
              <a:ext uri="{FF2B5EF4-FFF2-40B4-BE49-F238E27FC236}">
                <a16:creationId xmlns:a16="http://schemas.microsoft.com/office/drawing/2014/main" id="{A0103DA7-FC23-E541-84B0-A992EC61FE0A}"/>
              </a:ext>
            </a:extLst>
          </p:cNvPr>
          <p:cNvSpPr/>
          <p:nvPr/>
        </p:nvSpPr>
        <p:spPr>
          <a:xfrm>
            <a:off x="3192477" y="6627168"/>
            <a:ext cx="2949547" cy="230832"/>
          </a:xfrm>
          <a:prstGeom prst="rect">
            <a:avLst/>
          </a:prstGeom>
        </p:spPr>
        <p:txBody>
          <a:bodyPr wrap="square">
            <a:spAutoFit/>
          </a:bodyPr>
          <a:lstStyle/>
          <a:p>
            <a:r>
              <a:rPr lang="en-ES" sz="900" dirty="0">
                <a:hlinkClick r:id="rId5"/>
              </a:rPr>
              <a:t>https://creativecommons.org/licenses/by-sa/4.0/deed.es</a:t>
            </a:r>
            <a:r>
              <a:rPr lang="en-ES" sz="900" dirty="0"/>
              <a:t> </a:t>
            </a:r>
          </a:p>
        </p:txBody>
      </p:sp>
    </p:spTree>
    <p:extLst>
      <p:ext uri="{BB962C8B-B14F-4D97-AF65-F5344CB8AC3E}">
        <p14:creationId xmlns:p14="http://schemas.microsoft.com/office/powerpoint/2010/main" val="107899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434263" y="1475308"/>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988827" y="801152"/>
              <a:ext cx="3720701" cy="828416"/>
              <a:chOff x="988827" y="801152"/>
              <a:chExt cx="3720701" cy="828416"/>
            </a:xfrm>
          </p:grpSpPr>
          <p:grpSp>
            <p:nvGrpSpPr>
              <p:cNvPr id="9" name="Agrupar 8"/>
              <p:cNvGrpSpPr/>
              <p:nvPr/>
            </p:nvGrpSpPr>
            <p:grpSpPr>
              <a:xfrm>
                <a:off x="988827" y="982732"/>
                <a:ext cx="753534" cy="423336"/>
                <a:chOff x="988827" y="982732"/>
                <a:chExt cx="753534" cy="423336"/>
              </a:xfrm>
            </p:grpSpPr>
            <p:sp>
              <p:nvSpPr>
                <p:cNvPr id="2" name="CuadroTexto 1"/>
                <p:cNvSpPr txBox="1"/>
                <p:nvPr/>
              </p:nvSpPr>
              <p:spPr>
                <a:xfrm>
                  <a:off x="988827" y="982732"/>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365594" y="11643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647644" y="801152"/>
                <a:ext cx="753534" cy="423336"/>
                <a:chOff x="2647644" y="801152"/>
                <a:chExt cx="753534" cy="423336"/>
              </a:xfrm>
            </p:grpSpPr>
            <p:sp>
              <p:nvSpPr>
                <p:cNvPr id="11" name="CuadroTexto 10"/>
                <p:cNvSpPr txBox="1"/>
                <p:nvPr/>
              </p:nvSpPr>
              <p:spPr>
                <a:xfrm>
                  <a:off x="2647644" y="801152"/>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3024411" y="98273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955994" y="1206232"/>
                <a:ext cx="753534" cy="423336"/>
                <a:chOff x="3955994" y="1206232"/>
                <a:chExt cx="753534" cy="423336"/>
              </a:xfrm>
            </p:grpSpPr>
            <p:sp>
              <p:nvSpPr>
                <p:cNvPr id="13" name="CuadroTexto 12"/>
                <p:cNvSpPr txBox="1"/>
                <p:nvPr/>
              </p:nvSpPr>
              <p:spPr>
                <a:xfrm>
                  <a:off x="3955994" y="1206232"/>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332761" y="1387812"/>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pic>
        <p:nvPicPr>
          <p:cNvPr id="26" name="Imagen 25"/>
          <p:cNvPicPr>
            <a:picLocks noChangeAspect="1"/>
          </p:cNvPicPr>
          <p:nvPr/>
        </p:nvPicPr>
        <p:blipFill>
          <a:blip r:embed="rId3"/>
          <a:srcRect/>
          <a:stretch/>
        </p:blipFill>
        <p:spPr>
          <a:xfrm>
            <a:off x="6644356" y="4676779"/>
            <a:ext cx="2212379" cy="1493719"/>
          </a:xfrm>
          <a:prstGeom prst="rect">
            <a:avLst/>
          </a:prstGeom>
        </p:spPr>
      </p:pic>
    </p:spTree>
    <p:extLst>
      <p:ext uri="{BB962C8B-B14F-4D97-AF65-F5344CB8AC3E}">
        <p14:creationId xmlns:p14="http://schemas.microsoft.com/office/powerpoint/2010/main" val="349016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3.88889E-6 -1.48148E-6 L 0.02622 0.41435 " pathEditMode="relative" rAng="0" ptsTypes="AA">
                                      <p:cBhvr>
                                        <p:cTn id="20" dur="1000" fill="hold"/>
                                        <p:tgtEl>
                                          <p:spTgt spid="3"/>
                                        </p:tgtEl>
                                        <p:attrNameLst>
                                          <p:attrName>ppt_x</p:attrName>
                                          <p:attrName>ppt_y</p:attrName>
                                        </p:attrNameLst>
                                      </p:cBhvr>
                                      <p:rCtr x="1302" y="20718"/>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El flujo de trabajo es el conjunto de operaciones con datos y análisis necesarios para obtener lo que queremos</a:t>
            </a: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Consulta mapa</a:t>
              </a: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 datos</a:t>
              </a: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 gráfica</a:t>
              </a:r>
            </a:p>
          </p:txBody>
        </p:sp>
      </p:grpSp>
      <p:pic>
        <p:nvPicPr>
          <p:cNvPr id="16" name="Picture 15">
            <a:extLst>
              <a:ext uri="{FF2B5EF4-FFF2-40B4-BE49-F238E27FC236}">
                <a16:creationId xmlns:a16="http://schemas.microsoft.com/office/drawing/2014/main" id="{64BFA540-1E60-4446-A7E7-B2036C7482F8}"/>
              </a:ext>
            </a:extLst>
          </p:cNvPr>
          <p:cNvPicPr>
            <a:picLocks noChangeAspect="1"/>
          </p:cNvPicPr>
          <p:nvPr/>
        </p:nvPicPr>
        <p:blipFill>
          <a:blip r:embed="rId4"/>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344055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4303847" y="4591821"/>
            <a:ext cx="2647662" cy="1990541"/>
          </a:xfrm>
          <a:prstGeom prst="wedgeEllipseCallout">
            <a:avLst>
              <a:gd name="adj1" fmla="val -11186"/>
              <a:gd name="adj2" fmla="val 6602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En primer lugar necesitaremos un mapa que muestre la distribución de los biomas del planeta</a:t>
            </a:r>
          </a:p>
        </p:txBody>
      </p:sp>
      <p:sp>
        <p:nvSpPr>
          <p:cNvPr id="44" name="Llamada ovalada 43"/>
          <p:cNvSpPr/>
          <p:nvPr/>
        </p:nvSpPr>
        <p:spPr>
          <a:xfrm>
            <a:off x="0" y="1998156"/>
            <a:ext cx="2533474" cy="1990541"/>
          </a:xfrm>
          <a:prstGeom prst="wedgeEllipseCallout">
            <a:avLst>
              <a:gd name="adj1" fmla="val -57514"/>
              <a:gd name="adj2" fmla="val 27845"/>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sendos mapas que muestren la distribución espacial de la temperatura y la precipitación</a:t>
            </a:r>
          </a:p>
        </p:txBody>
      </p:sp>
      <p:sp>
        <p:nvSpPr>
          <p:cNvPr id="47" name="Llamada ovalada 46"/>
          <p:cNvSpPr/>
          <p:nvPr/>
        </p:nvSpPr>
        <p:spPr>
          <a:xfrm>
            <a:off x="-86840" y="-9955"/>
            <a:ext cx="2533474" cy="1990541"/>
          </a:xfrm>
          <a:prstGeom prst="wedgeEllipseCallout">
            <a:avLst>
              <a:gd name="adj1" fmla="val -48088"/>
              <a:gd name="adj2" fmla="val 46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a:solidFill>
                  <a:schemeClr val="accent6">
                    <a:lumMod val="75000"/>
                  </a:schemeClr>
                </a:solidFill>
                <a:latin typeface="Arial"/>
                <a:cs typeface="Arial"/>
              </a:rPr>
              <a:t>También crearemos un mapa de puntos distribuidos al azar en cada bioma. Estos puntos son los que formarán la gráfica</a:t>
            </a:r>
          </a:p>
        </p:txBody>
      </p:sp>
      <p:pic>
        <p:nvPicPr>
          <p:cNvPr id="49" name="Picture 48">
            <a:extLst>
              <a:ext uri="{FF2B5EF4-FFF2-40B4-BE49-F238E27FC236}">
                <a16:creationId xmlns:a16="http://schemas.microsoft.com/office/drawing/2014/main" id="{F62B3A63-0948-FA44-A031-B249E57155BE}"/>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202778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p>
        </p:txBody>
      </p:sp>
      <p:grpSp>
        <p:nvGrpSpPr>
          <p:cNvPr id="49" name="Agrupar 48"/>
          <p:cNvGrpSpPr/>
          <p:nvPr/>
        </p:nvGrpSpPr>
        <p:grpSpPr>
          <a:xfrm flipV="1">
            <a:off x="2635360" y="476671"/>
            <a:ext cx="999469" cy="4395023"/>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9" name="Picture 58">
            <a:extLst>
              <a:ext uri="{FF2B5EF4-FFF2-40B4-BE49-F238E27FC236}">
                <a16:creationId xmlns:a16="http://schemas.microsoft.com/office/drawing/2014/main" id="{492D6689-8101-154D-964D-0D26C7C98A2C}"/>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2320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871974" y="2265787"/>
            <a:ext cx="3049891" cy="2131021"/>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Se obtendrá una tabla en la que cada registro (fila) tendrá información sobre cada uno de los puntos del mapa.</a:t>
            </a:r>
          </a:p>
        </p:txBody>
      </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511802674"/>
              </p:ext>
            </p:extLst>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64" name="Picture 63">
            <a:extLst>
              <a:ext uri="{FF2B5EF4-FFF2-40B4-BE49-F238E27FC236}">
                <a16:creationId xmlns:a16="http://schemas.microsoft.com/office/drawing/2014/main" id="{B140F43E-5614-6B4C-BDF0-CE19C7E2E965}"/>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10080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nvGraphicFramePr>
        <p:xfrm>
          <a:off x="5400400" y="344638"/>
          <a:ext cx="2126413"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4" name="Tabla 58">
            <a:extLst>
              <a:ext uri="{FF2B5EF4-FFF2-40B4-BE49-F238E27FC236}">
                <a16:creationId xmlns:a16="http://schemas.microsoft.com/office/drawing/2014/main" id="{06C7ED9B-5B3F-6541-BC76-FD19825C8FCB}"/>
              </a:ext>
            </a:extLst>
          </p:cNvPr>
          <p:cNvGraphicFramePr>
            <a:graphicFrameLocks noGrp="1"/>
          </p:cNvGraphicFramePr>
          <p:nvPr>
            <p:extLst>
              <p:ext uri="{D42A27DB-BD31-4B8C-83A1-F6EECF244321}">
                <p14:modId xmlns:p14="http://schemas.microsoft.com/office/powerpoint/2010/main" val="410272327"/>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65" name="Conector recto de flecha 59">
            <a:extLst>
              <a:ext uri="{FF2B5EF4-FFF2-40B4-BE49-F238E27FC236}">
                <a16:creationId xmlns:a16="http://schemas.microsoft.com/office/drawing/2014/main" id="{423F3EE7-C3C6-F147-AAF6-E3A4F3790639}"/>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66" name="Picture 65">
            <a:extLst>
              <a:ext uri="{FF2B5EF4-FFF2-40B4-BE49-F238E27FC236}">
                <a16:creationId xmlns:a16="http://schemas.microsoft.com/office/drawing/2014/main" id="{1C1B201A-0CE6-D749-864C-2148EFE935C7}"/>
              </a:ext>
            </a:extLst>
          </p:cNvPr>
          <p:cNvPicPr>
            <a:picLocks noChangeAspect="1"/>
          </p:cNvPicPr>
          <p:nvPr/>
        </p:nvPicPr>
        <p:blipFill>
          <a:blip r:embed="rId6"/>
          <a:stretch>
            <a:fillRect/>
          </a:stretch>
        </p:blipFill>
        <p:spPr>
          <a:xfrm>
            <a:off x="6565709" y="4542136"/>
            <a:ext cx="2315191" cy="1560653"/>
          </a:xfrm>
          <a:prstGeom prst="rect">
            <a:avLst/>
          </a:prstGeom>
        </p:spPr>
      </p:pic>
    </p:spTree>
    <p:extLst>
      <p:ext uri="{BB962C8B-B14F-4D97-AF65-F5344CB8AC3E}">
        <p14:creationId xmlns:p14="http://schemas.microsoft.com/office/powerpoint/2010/main" val="9992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9312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68634440"/>
              </p:ext>
            </p:extLst>
          </p:nvPr>
        </p:nvGraphicFramePr>
        <p:xfrm>
          <a:off x="5400400" y="344638"/>
          <a:ext cx="2052321" cy="1066800"/>
        </p:xfrm>
        <a:graphic>
          <a:graphicData uri="http://schemas.openxmlformats.org/drawingml/2006/table">
            <a:tbl>
              <a:tblPr firstRow="1" bandRow="1">
                <a:tableStyleId>{5C22544A-7EE6-4342-B048-85BDC9FD1C3A}</a:tableStyleId>
              </a:tblPr>
              <a:tblGrid>
                <a:gridCol w="522605">
                  <a:extLst>
                    <a:ext uri="{9D8B030D-6E8A-4147-A177-3AD203B41FA5}">
                      <a16:colId xmlns:a16="http://schemas.microsoft.com/office/drawing/2014/main" val="20000"/>
                    </a:ext>
                  </a:extLst>
                </a:gridCol>
                <a:gridCol w="522605">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24193">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2127667" y="3874177"/>
            <a:ext cx="3244546" cy="2131021"/>
          </a:xfrm>
          <a:prstGeom prst="wedgeEllipseCallout">
            <a:avLst>
              <a:gd name="adj1" fmla="val 54444"/>
              <a:gd name="adj2" fmla="val 9281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Además, añadiremos a esa tabla una nueva columna con el color que tendrá cada punto en la gráfica en función el bioma en el que esté</a:t>
            </a:r>
          </a:p>
        </p:txBody>
      </p:sp>
      <p:graphicFrame>
        <p:nvGraphicFramePr>
          <p:cNvPr id="67" name="Tabla 58">
            <a:extLst>
              <a:ext uri="{FF2B5EF4-FFF2-40B4-BE49-F238E27FC236}">
                <a16:creationId xmlns:a16="http://schemas.microsoft.com/office/drawing/2014/main" id="{FEC8D552-5578-114E-8CBB-7190418E742E}"/>
              </a:ext>
            </a:extLst>
          </p:cNvPr>
          <p:cNvGraphicFramePr>
            <a:graphicFrameLocks noGrp="1"/>
          </p:cNvGraphicFramePr>
          <p:nvPr>
            <p:extLst>
              <p:ext uri="{D42A27DB-BD31-4B8C-83A1-F6EECF244321}">
                <p14:modId xmlns:p14="http://schemas.microsoft.com/office/powerpoint/2010/main" val="3800812845"/>
              </p:ext>
            </p:extLst>
          </p:nvPr>
        </p:nvGraphicFramePr>
        <p:xfrm>
          <a:off x="7474703" y="345690"/>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cxnSp>
        <p:nvCxnSpPr>
          <p:cNvPr id="69" name="Conector recto de flecha 59">
            <a:extLst>
              <a:ext uri="{FF2B5EF4-FFF2-40B4-BE49-F238E27FC236}">
                <a16:creationId xmlns:a16="http://schemas.microsoft.com/office/drawing/2014/main" id="{DE7FF4F8-E5B0-BB44-8965-EA07E9191A0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id="{92182E6F-B522-A142-8179-37FE5F362627}"/>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72" name="Tabla 58">
            <a:extLst>
              <a:ext uri="{FF2B5EF4-FFF2-40B4-BE49-F238E27FC236}">
                <a16:creationId xmlns:a16="http://schemas.microsoft.com/office/drawing/2014/main" id="{304BC45C-7174-964C-B017-6BE4AF62B63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21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orma libre 73">
            <a:extLst>
              <a:ext uri="{FF2B5EF4-FFF2-40B4-BE49-F238E27FC236}">
                <a16:creationId xmlns:a16="http://schemas.microsoft.com/office/drawing/2014/main" id="{F2D46D10-4002-CF49-9C42-CD4F4A3D04D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70" name="Tabla 58">
            <a:extLst>
              <a:ext uri="{FF2B5EF4-FFF2-40B4-BE49-F238E27FC236}">
                <a16:creationId xmlns:a16="http://schemas.microsoft.com/office/drawing/2014/main" id="{F01A1CB1-D31D-9040-8437-C3EF8D28C388}"/>
              </a:ext>
            </a:extLst>
          </p:cNvPr>
          <p:cNvGraphicFramePr>
            <a:graphicFrameLocks noGrp="1"/>
          </p:cNvGraphicFramePr>
          <p:nvPr>
            <p:extLst>
              <p:ext uri="{D42A27DB-BD31-4B8C-83A1-F6EECF244321}">
                <p14:modId xmlns:p14="http://schemas.microsoft.com/office/powerpoint/2010/main" val="3120126699"/>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878038"/>
            <a:ext cx="1406481" cy="3794808"/>
            <a:chOff x="3993919" y="878038"/>
            <a:chExt cx="1406481" cy="3794808"/>
          </a:xfrm>
        </p:grpSpPr>
        <p:cxnSp>
          <p:nvCxnSpPr>
            <p:cNvPr id="60" name="Conector recto de flecha 59"/>
            <p:cNvCxnSpPr>
              <a:cxnSpLocks/>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1052938" y="1556792"/>
            <a:ext cx="3810112" cy="3116053"/>
          </a:xfrm>
          <a:prstGeom prst="wedgeEllipseCallout">
            <a:avLst>
              <a:gd name="adj1" fmla="val -87194"/>
              <a:gd name="adj2" fmla="val 5620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Usaremos esta tabla para construir la gráfica deseada. Será un gráfico de dispersión (</a:t>
            </a:r>
            <a:r>
              <a:rPr lang="es-ES" sz="1600" dirty="0" err="1">
                <a:solidFill>
                  <a:schemeClr val="accent6">
                    <a:lumMod val="75000"/>
                  </a:schemeClr>
                </a:solidFill>
                <a:latin typeface="Arial"/>
                <a:cs typeface="Arial"/>
              </a:rPr>
              <a:t>scatterplot</a:t>
            </a:r>
            <a:r>
              <a:rPr lang="es-ES" sz="1600" dirty="0">
                <a:solidFill>
                  <a:schemeClr val="accent6">
                    <a:lumMod val="75000"/>
                  </a:schemeClr>
                </a:solidFill>
                <a:latin typeface="Arial"/>
                <a:cs typeface="Arial"/>
              </a:rPr>
              <a:t>) en el que:</a:t>
            </a:r>
          </a:p>
          <a:p>
            <a:pPr algn="ctr"/>
            <a:r>
              <a:rPr lang="es-ES" sz="1600" dirty="0">
                <a:solidFill>
                  <a:schemeClr val="accent6">
                    <a:lumMod val="75000"/>
                  </a:schemeClr>
                </a:solidFill>
                <a:latin typeface="Arial"/>
                <a:cs typeface="Arial"/>
              </a:rPr>
              <a:t>Eje X: Temperatura</a:t>
            </a:r>
          </a:p>
          <a:p>
            <a:pPr algn="ctr"/>
            <a:r>
              <a:rPr lang="es-ES" sz="1600" dirty="0">
                <a:solidFill>
                  <a:schemeClr val="accent6">
                    <a:lumMod val="75000"/>
                  </a:schemeClr>
                </a:solidFill>
                <a:latin typeface="Arial"/>
                <a:cs typeface="Arial"/>
              </a:rPr>
              <a:t>Eje Y: precipitación</a:t>
            </a:r>
          </a:p>
          <a:p>
            <a:pPr algn="ctr"/>
            <a:r>
              <a:rPr lang="es-ES" sz="1600" dirty="0">
                <a:solidFill>
                  <a:schemeClr val="accent6">
                    <a:lumMod val="75000"/>
                  </a:schemeClr>
                </a:solidFill>
                <a:latin typeface="Arial"/>
                <a:cs typeface="Arial"/>
              </a:rPr>
              <a:t>Etiquetas: Código bioma</a:t>
            </a:r>
          </a:p>
          <a:p>
            <a:pPr algn="ctr"/>
            <a:r>
              <a:rPr lang="es-ES" sz="1600" dirty="0">
                <a:solidFill>
                  <a:schemeClr val="accent6">
                    <a:lumMod val="75000"/>
                  </a:schemeClr>
                </a:solidFill>
                <a:latin typeface="Arial"/>
                <a:cs typeface="Arial"/>
              </a:rPr>
              <a:t>Color: Color bioma</a:t>
            </a:r>
          </a:p>
        </p:txBody>
      </p:sp>
      <p:cxnSp>
        <p:nvCxnSpPr>
          <p:cNvPr id="78" name="Conector recto de flecha 59">
            <a:extLst>
              <a:ext uri="{FF2B5EF4-FFF2-40B4-BE49-F238E27FC236}">
                <a16:creationId xmlns:a16="http://schemas.microsoft.com/office/drawing/2014/main" id="{FEC913AC-4BA6-BC49-A24F-7F22449C134E}"/>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37BC13C-FA77-D44F-99B8-6BFC57C7A6B0}"/>
              </a:ext>
            </a:extLst>
          </p:cNvPr>
          <p:cNvGrpSpPr/>
          <p:nvPr/>
        </p:nvGrpSpPr>
        <p:grpSpPr>
          <a:xfrm>
            <a:off x="5584594" y="1372467"/>
            <a:ext cx="2394214" cy="439616"/>
            <a:chOff x="5584594" y="1372467"/>
            <a:chExt cx="239421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CuadroTexto 64">
              <a:extLst>
                <a:ext uri="{FF2B5EF4-FFF2-40B4-BE49-F238E27FC236}">
                  <a16:creationId xmlns:a16="http://schemas.microsoft.com/office/drawing/2014/main" id="{2F0B8D43-E458-BB41-9772-99AE8678391A}"/>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73" name="Conector recto de flecha 68">
              <a:extLst>
                <a:ext uri="{FF2B5EF4-FFF2-40B4-BE49-F238E27FC236}">
                  <a16:creationId xmlns:a16="http://schemas.microsoft.com/office/drawing/2014/main" id="{7FB693CF-B5A0-644A-9F2D-E477B5B95714}"/>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grpSp>
      <p:pic>
        <p:nvPicPr>
          <p:cNvPr id="80" name="Picture 79">
            <a:extLst>
              <a:ext uri="{FF2B5EF4-FFF2-40B4-BE49-F238E27FC236}">
                <a16:creationId xmlns:a16="http://schemas.microsoft.com/office/drawing/2014/main" id="{BF9E5CC2-23C1-EE4D-9A76-980F9930643B}"/>
              </a:ext>
            </a:extLst>
          </p:cNvPr>
          <p:cNvPicPr>
            <a:picLocks noChangeAspect="1"/>
          </p:cNvPicPr>
          <p:nvPr/>
        </p:nvPicPr>
        <p:blipFill>
          <a:blip r:embed="rId6"/>
          <a:stretch>
            <a:fillRect/>
          </a:stretch>
        </p:blipFill>
        <p:spPr>
          <a:xfrm>
            <a:off x="6565709" y="4542136"/>
            <a:ext cx="2315191" cy="1560653"/>
          </a:xfrm>
          <a:prstGeom prst="rect">
            <a:avLst/>
          </a:prstGeom>
        </p:spPr>
      </p:pic>
      <p:graphicFrame>
        <p:nvGraphicFramePr>
          <p:cNvPr id="82" name="Tabla 58">
            <a:extLst>
              <a:ext uri="{FF2B5EF4-FFF2-40B4-BE49-F238E27FC236}">
                <a16:creationId xmlns:a16="http://schemas.microsoft.com/office/drawing/2014/main" id="{03B2F5EB-403A-2344-B38D-9DF60B1A946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805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1" name="Forma libre 73">
            <a:extLst>
              <a:ext uri="{FF2B5EF4-FFF2-40B4-BE49-F238E27FC236}">
                <a16:creationId xmlns:a16="http://schemas.microsoft.com/office/drawing/2014/main" id="{C3602357-EDD4-3B4A-8BE4-FBDC983DBA5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35880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0" y="1836815"/>
            <a:ext cx="2951807" cy="2361630"/>
          </a:xfrm>
          <a:prstGeom prst="wedgeEllipseCallout">
            <a:avLst>
              <a:gd name="adj1" fmla="val -55787"/>
              <a:gd name="adj2" fmla="val 630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Usaremos un SIG (Sistema de Información Geográfica ) llamado QGIS para manejar la información espacial</a:t>
            </a:r>
            <a:endParaRPr lang="es-ES" sz="1600" dirty="0">
              <a:solidFill>
                <a:schemeClr val="accent6">
                  <a:lumMod val="75000"/>
                </a:schemeClr>
              </a:solidFill>
              <a:latin typeface="Arial"/>
              <a:cs typeface="Arial"/>
            </a:endParaRPr>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57411D71-9168-C148-8A8C-BCB68DA9FDCB}"/>
              </a:ext>
            </a:extLst>
          </p:cNvPr>
          <p:cNvGraphicFramePr>
            <a:graphicFrameLocks noGrp="1"/>
          </p:cNvGraphicFramePr>
          <p:nvPr>
            <p:extLst>
              <p:ext uri="{D42A27DB-BD31-4B8C-83A1-F6EECF244321}">
                <p14:modId xmlns:p14="http://schemas.microsoft.com/office/powerpoint/2010/main" val="4187069816"/>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7AB90321-05BD-9B48-8EA9-24F8415C31C7}"/>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4E1420D5-ADA4-A84D-B566-770CD67990D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6AC6AE80-B719-914E-AD2A-184C2A085A85}"/>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D2CA137F-491A-DC44-8270-88527B7FE1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0D18273A-364E-B245-880A-B413B606183C}"/>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0ABF824A-089E-0D4F-961E-EB370C630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C98ACF60-F1C2-2341-9D8D-4B6DB27B2529}"/>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B31E46D0-98CD-2B4B-8B55-84D4F85C3F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285398B4-3E50-734E-A0ED-C751F6F4A3DD}"/>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00" name="Conector recto de flecha 59">
            <a:extLst>
              <a:ext uri="{FF2B5EF4-FFF2-40B4-BE49-F238E27FC236}">
                <a16:creationId xmlns:a16="http://schemas.microsoft.com/office/drawing/2014/main" id="{F301D1A1-BF41-FC42-BF71-FFD4844C2C7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2" name="Picture 101">
            <a:extLst>
              <a:ext uri="{FF2B5EF4-FFF2-40B4-BE49-F238E27FC236}">
                <a16:creationId xmlns:a16="http://schemas.microsoft.com/office/drawing/2014/main" id="{9CEF703A-07CC-6349-9AD2-CCC96D5CE810}"/>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5" name="Llamada ovalada 74"/>
          <p:cNvSpPr/>
          <p:nvPr/>
        </p:nvSpPr>
        <p:spPr>
          <a:xfrm>
            <a:off x="3805708" y="4332662"/>
            <a:ext cx="2951807" cy="2361630"/>
          </a:xfrm>
          <a:prstGeom prst="wedgeEllipseCallout">
            <a:avLst>
              <a:gd name="adj1" fmla="val 17394"/>
              <a:gd name="adj2" fmla="val 6124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Y un entorno de programación denominado </a:t>
            </a:r>
            <a:r>
              <a:rPr lang="es-ES_tradnl" sz="1600" b="1" dirty="0">
                <a:solidFill>
                  <a:schemeClr val="accent6">
                    <a:lumMod val="75000"/>
                  </a:schemeClr>
                </a:solidFill>
                <a:latin typeface="Arial"/>
                <a:cs typeface="Arial"/>
              </a:rPr>
              <a:t>R </a:t>
            </a:r>
            <a:r>
              <a:rPr lang="es-ES_tradnl" sz="1600" dirty="0">
                <a:solidFill>
                  <a:schemeClr val="accent6">
                    <a:lumMod val="75000"/>
                  </a:schemeClr>
                </a:solidFill>
                <a:latin typeface="Arial"/>
                <a:cs typeface="Arial"/>
              </a:rPr>
              <a:t>(implementado en un software llamado </a:t>
            </a:r>
            <a:r>
              <a:rPr lang="es-ES_tradnl" sz="1600" b="1" dirty="0" err="1">
                <a:solidFill>
                  <a:schemeClr val="accent6">
                    <a:lumMod val="75000"/>
                  </a:schemeClr>
                </a:solidFill>
                <a:latin typeface="Arial"/>
                <a:cs typeface="Arial"/>
              </a:rPr>
              <a:t>Rstudio</a:t>
            </a:r>
            <a:r>
              <a:rPr lang="es-ES_tradnl" sz="1600" dirty="0">
                <a:solidFill>
                  <a:schemeClr val="accent6">
                    <a:lumMod val="75000"/>
                  </a:schemeClr>
                </a:solidFill>
                <a:latin typeface="Arial"/>
                <a:cs typeface="Arial"/>
              </a:rPr>
              <a:t>) para construir la gráfica</a:t>
            </a:r>
            <a:endParaRPr lang="es-ES" sz="1600" dirty="0">
              <a:solidFill>
                <a:schemeClr val="accent6">
                  <a:lumMod val="75000"/>
                </a:schemeClr>
              </a:solidFill>
              <a:latin typeface="Arial"/>
              <a:cs typeface="Arial"/>
            </a:endParaRPr>
          </a:p>
        </p:txBody>
      </p:sp>
      <p:graphicFrame>
        <p:nvGraphicFramePr>
          <p:cNvPr id="104" name="Tabla 58">
            <a:extLst>
              <a:ext uri="{FF2B5EF4-FFF2-40B4-BE49-F238E27FC236}">
                <a16:creationId xmlns:a16="http://schemas.microsoft.com/office/drawing/2014/main" id="{47231B40-3D69-9C4A-8B78-BE12610C9C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415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41" grpId="0" animBg="1"/>
      <p:bldP spid="75"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9" name="Forma libre 73">
            <a:extLst>
              <a:ext uri="{FF2B5EF4-FFF2-40B4-BE49-F238E27FC236}">
                <a16:creationId xmlns:a16="http://schemas.microsoft.com/office/drawing/2014/main" id="{04FF7BC1-33C4-1843-ABCB-68AEDDB827A0}"/>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49" name="Agrupar 48"/>
          <p:cNvGrpSpPr/>
          <p:nvPr/>
        </p:nvGrpSpPr>
        <p:grpSpPr>
          <a:xfrm flipV="1">
            <a:off x="2655456" y="476671"/>
            <a:ext cx="999469" cy="4544515"/>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aphicFrame>
        <p:nvGraphicFramePr>
          <p:cNvPr id="76" name="Tabla 58">
            <a:extLst>
              <a:ext uri="{FF2B5EF4-FFF2-40B4-BE49-F238E27FC236}">
                <a16:creationId xmlns:a16="http://schemas.microsoft.com/office/drawing/2014/main" id="{6D6308F7-A530-4545-9960-82C362785BD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77" name="Group 76">
            <a:extLst>
              <a:ext uri="{FF2B5EF4-FFF2-40B4-BE49-F238E27FC236}">
                <a16:creationId xmlns:a16="http://schemas.microsoft.com/office/drawing/2014/main" id="{EAC75643-C3AB-1E49-AB57-331A6F1E65AC}"/>
              </a:ext>
            </a:extLst>
          </p:cNvPr>
          <p:cNvGrpSpPr/>
          <p:nvPr/>
        </p:nvGrpSpPr>
        <p:grpSpPr>
          <a:xfrm>
            <a:off x="5519858" y="1372467"/>
            <a:ext cx="2394214" cy="439616"/>
            <a:chOff x="5584594" y="1372467"/>
            <a:chExt cx="2394214" cy="439616"/>
          </a:xfrm>
        </p:grpSpPr>
        <p:sp>
          <p:nvSpPr>
            <p:cNvPr id="78" name="CuadroTexto 63">
              <a:extLst>
                <a:ext uri="{FF2B5EF4-FFF2-40B4-BE49-F238E27FC236}">
                  <a16:creationId xmlns:a16="http://schemas.microsoft.com/office/drawing/2014/main" id="{7CF43AFE-8955-714D-A272-77200EF30FE2}"/>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79" name="CuadroTexto 64">
              <a:extLst>
                <a:ext uri="{FF2B5EF4-FFF2-40B4-BE49-F238E27FC236}">
                  <a16:creationId xmlns:a16="http://schemas.microsoft.com/office/drawing/2014/main" id="{16509D33-37E3-EB49-AE1A-27C968C8631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80" name="CuadroTexto 65">
              <a:extLst>
                <a:ext uri="{FF2B5EF4-FFF2-40B4-BE49-F238E27FC236}">
                  <a16:creationId xmlns:a16="http://schemas.microsoft.com/office/drawing/2014/main" id="{A87D676C-90F6-204A-A55D-CD8A0096F0E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82" name="Conector recto de flecha 66">
              <a:extLst>
                <a:ext uri="{FF2B5EF4-FFF2-40B4-BE49-F238E27FC236}">
                  <a16:creationId xmlns:a16="http://schemas.microsoft.com/office/drawing/2014/main" id="{793C6514-1D64-3446-8A74-7039DE442E7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Conector recto de flecha 67">
              <a:extLst>
                <a:ext uri="{FF2B5EF4-FFF2-40B4-BE49-F238E27FC236}">
                  <a16:creationId xmlns:a16="http://schemas.microsoft.com/office/drawing/2014/main" id="{190311AC-3154-1244-97F6-3B7D396C335F}"/>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Conector recto de flecha 68">
              <a:extLst>
                <a:ext uri="{FF2B5EF4-FFF2-40B4-BE49-F238E27FC236}">
                  <a16:creationId xmlns:a16="http://schemas.microsoft.com/office/drawing/2014/main" id="{1AAE1F25-1F6C-344F-BD21-404BE97F29B1}"/>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CuadroTexto 64">
              <a:extLst>
                <a:ext uri="{FF2B5EF4-FFF2-40B4-BE49-F238E27FC236}">
                  <a16:creationId xmlns:a16="http://schemas.microsoft.com/office/drawing/2014/main" id="{F9271833-8A9A-D44D-9A3F-1F83EFBC47D5}"/>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86" name="Conector recto de flecha 68">
              <a:extLst>
                <a:ext uri="{FF2B5EF4-FFF2-40B4-BE49-F238E27FC236}">
                  <a16:creationId xmlns:a16="http://schemas.microsoft.com/office/drawing/2014/main" id="{39B9CFE2-558E-534D-9CC3-A2CBB3CCCB80}"/>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98" name="Conector recto de flecha 59">
            <a:extLst>
              <a:ext uri="{FF2B5EF4-FFF2-40B4-BE49-F238E27FC236}">
                <a16:creationId xmlns:a16="http://schemas.microsoft.com/office/drawing/2014/main" id="{8AFFB01B-DC27-2D4D-83BF-08589439BA07}"/>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00" name="Picture 99">
            <a:extLst>
              <a:ext uri="{FF2B5EF4-FFF2-40B4-BE49-F238E27FC236}">
                <a16:creationId xmlns:a16="http://schemas.microsoft.com/office/drawing/2014/main" id="{F80A44D6-93A2-604D-87A9-AE2FF73A4070}"/>
              </a:ext>
            </a:extLst>
          </p:cNvPr>
          <p:cNvPicPr>
            <a:picLocks noChangeAspect="1"/>
          </p:cNvPicPr>
          <p:nvPr/>
        </p:nvPicPr>
        <p:blipFill>
          <a:blip r:embed="rId8"/>
          <a:stretch>
            <a:fillRect/>
          </a:stretch>
        </p:blipFill>
        <p:spPr>
          <a:xfrm>
            <a:off x="6565709" y="4542136"/>
            <a:ext cx="2315191" cy="1560653"/>
          </a:xfrm>
          <a:prstGeom prst="rect">
            <a:avLst/>
          </a:prstGeom>
        </p:spPr>
      </p:pic>
      <p:graphicFrame>
        <p:nvGraphicFramePr>
          <p:cNvPr id="101" name="Tabla 58">
            <a:extLst>
              <a:ext uri="{FF2B5EF4-FFF2-40B4-BE49-F238E27FC236}">
                <a16:creationId xmlns:a16="http://schemas.microsoft.com/office/drawing/2014/main" id="{60EEB34A-2E15-BB4C-8AE9-353ABE491BF4}"/>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un SIG la información espacial puede representarse siguiendo un modelo “vectorial” o “</a:t>
              </a:r>
              <a:r>
                <a:rPr lang="es-ES_tradnl" sz="1600" dirty="0" err="1">
                  <a:solidFill>
                    <a:schemeClr val="accent6">
                      <a:lumMod val="75000"/>
                    </a:schemeClr>
                  </a:solidFill>
                  <a:latin typeface="Arial"/>
                  <a:cs typeface="Arial"/>
                </a:rPr>
                <a:t>raster</a:t>
              </a:r>
              <a:r>
                <a:rPr lang="es-ES_tradnl" sz="1600" dirty="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9"/>
            <a:stretch>
              <a:fillRect/>
            </a:stretch>
          </p:blipFill>
          <p:spPr>
            <a:xfrm>
              <a:off x="4054702" y="3911451"/>
              <a:ext cx="2800581" cy="2072430"/>
            </a:xfrm>
            <a:prstGeom prst="rect">
              <a:avLst/>
            </a:prstGeom>
          </p:spPr>
        </p:pic>
      </p:grpSp>
    </p:spTree>
    <p:extLst>
      <p:ext uri="{BB962C8B-B14F-4D97-AF65-F5344CB8AC3E}">
        <p14:creationId xmlns:p14="http://schemas.microsoft.com/office/powerpoint/2010/main" val="15865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84" name="Llamada ovalada 83"/>
          <p:cNvSpPr/>
          <p:nvPr/>
        </p:nvSpPr>
        <p:spPr>
          <a:xfrm>
            <a:off x="4860032" y="4633205"/>
            <a:ext cx="3181058"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Tanto es así que podemos construir una gráfica como ésta</a:t>
            </a:r>
          </a:p>
        </p:txBody>
      </p:sp>
    </p:spTree>
    <p:extLst>
      <p:ext uri="{BB962C8B-B14F-4D97-AF65-F5344CB8AC3E}">
        <p14:creationId xmlns:p14="http://schemas.microsoft.com/office/powerpoint/2010/main" val="10168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2" name="Forma libre 73">
            <a:extLst>
              <a:ext uri="{FF2B5EF4-FFF2-40B4-BE49-F238E27FC236}">
                <a16:creationId xmlns:a16="http://schemas.microsoft.com/office/drawing/2014/main" id="{6C4FCA5F-730F-7F46-9FB9-07CF4191B244}"/>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42338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B63DDF84-4402-594E-A66C-15BF689140E0}"/>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41" name="Group 140">
            <a:extLst>
              <a:ext uri="{FF2B5EF4-FFF2-40B4-BE49-F238E27FC236}">
                <a16:creationId xmlns:a16="http://schemas.microsoft.com/office/drawing/2014/main" id="{34CCBD3D-CDCD-8A4E-A61E-A41350D109D4}"/>
              </a:ext>
            </a:extLst>
          </p:cNvPr>
          <p:cNvGrpSpPr/>
          <p:nvPr/>
        </p:nvGrpSpPr>
        <p:grpSpPr>
          <a:xfrm>
            <a:off x="5519858" y="1372467"/>
            <a:ext cx="2394214" cy="439616"/>
            <a:chOff x="5584594" y="1372467"/>
            <a:chExt cx="2394214" cy="439616"/>
          </a:xfrm>
        </p:grpSpPr>
        <p:sp>
          <p:nvSpPr>
            <p:cNvPr id="142" name="CuadroTexto 63">
              <a:extLst>
                <a:ext uri="{FF2B5EF4-FFF2-40B4-BE49-F238E27FC236}">
                  <a16:creationId xmlns:a16="http://schemas.microsoft.com/office/drawing/2014/main" id="{71DF0BA9-FD80-024B-A1A8-D85759DB9CC3}"/>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43" name="CuadroTexto 64">
              <a:extLst>
                <a:ext uri="{FF2B5EF4-FFF2-40B4-BE49-F238E27FC236}">
                  <a16:creationId xmlns:a16="http://schemas.microsoft.com/office/drawing/2014/main" id="{A1E7FAC3-129F-7E43-9A1D-DBE5F60C413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44" name="CuadroTexto 65">
              <a:extLst>
                <a:ext uri="{FF2B5EF4-FFF2-40B4-BE49-F238E27FC236}">
                  <a16:creationId xmlns:a16="http://schemas.microsoft.com/office/drawing/2014/main" id="{02B4E272-634F-9B48-818F-2A3AE6FC28C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45" name="Conector recto de flecha 66">
              <a:extLst>
                <a:ext uri="{FF2B5EF4-FFF2-40B4-BE49-F238E27FC236}">
                  <a16:creationId xmlns:a16="http://schemas.microsoft.com/office/drawing/2014/main" id="{93803E02-60A4-354C-8E5C-49F3BACE4C25}"/>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6" name="Conector recto de flecha 67">
              <a:extLst>
                <a:ext uri="{FF2B5EF4-FFF2-40B4-BE49-F238E27FC236}">
                  <a16:creationId xmlns:a16="http://schemas.microsoft.com/office/drawing/2014/main" id="{BBA81780-4DAC-B249-88E9-5F6F5EF2E71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7" name="Conector recto de flecha 68">
              <a:extLst>
                <a:ext uri="{FF2B5EF4-FFF2-40B4-BE49-F238E27FC236}">
                  <a16:creationId xmlns:a16="http://schemas.microsoft.com/office/drawing/2014/main" id="{B60DA551-C699-794D-8DA9-7A9F984B4593}"/>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CuadroTexto 64">
              <a:extLst>
                <a:ext uri="{FF2B5EF4-FFF2-40B4-BE49-F238E27FC236}">
                  <a16:creationId xmlns:a16="http://schemas.microsoft.com/office/drawing/2014/main" id="{3CD33065-C1A2-4245-8FD1-803F400CE58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49" name="Conector recto de flecha 68">
              <a:extLst>
                <a:ext uri="{FF2B5EF4-FFF2-40B4-BE49-F238E27FC236}">
                  <a16:creationId xmlns:a16="http://schemas.microsoft.com/office/drawing/2014/main" id="{6D62E485-4E89-F34B-A189-1C82D7A83E0B}"/>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51" name="Conector recto de flecha 59">
            <a:extLst>
              <a:ext uri="{FF2B5EF4-FFF2-40B4-BE49-F238E27FC236}">
                <a16:creationId xmlns:a16="http://schemas.microsoft.com/office/drawing/2014/main" id="{3448A8CC-A1EB-834E-8752-951BAEC3EF40}"/>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3" name="Picture 152">
            <a:extLst>
              <a:ext uri="{FF2B5EF4-FFF2-40B4-BE49-F238E27FC236}">
                <a16:creationId xmlns:a16="http://schemas.microsoft.com/office/drawing/2014/main" id="{6AFBE6C1-18F8-AE49-B5AD-B19C3EB2261E}"/>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En nuestro caso el mapa de biomas y el de punto son vectoriales mientras que los de clima son </a:t>
            </a:r>
            <a:r>
              <a:rPr lang="es-ES_tradnl" sz="1600" dirty="0" err="1">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aphicFrame>
        <p:nvGraphicFramePr>
          <p:cNvPr id="154" name="Tabla 58">
            <a:extLst>
              <a:ext uri="{FF2B5EF4-FFF2-40B4-BE49-F238E27FC236}">
                <a16:creationId xmlns:a16="http://schemas.microsoft.com/office/drawing/2014/main" id="{4E036946-123E-BD4F-A431-F697E621D07F}"/>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393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63" name="Forma libre 73">
            <a:extLst>
              <a:ext uri="{FF2B5EF4-FFF2-40B4-BE49-F238E27FC236}">
                <a16:creationId xmlns:a16="http://schemas.microsoft.com/office/drawing/2014/main" id="{9170FA3E-2FDE-C342-A26F-DAD2501599C2}"/>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1"/>
            <a:ext cx="999469" cy="4377579"/>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C2EF421A-F57A-1847-9523-4323D735CDDF}"/>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50" name="Group 149">
            <a:extLst>
              <a:ext uri="{FF2B5EF4-FFF2-40B4-BE49-F238E27FC236}">
                <a16:creationId xmlns:a16="http://schemas.microsoft.com/office/drawing/2014/main" id="{9AE1FF3E-0B0C-8D47-A58D-AD709F805041}"/>
              </a:ext>
            </a:extLst>
          </p:cNvPr>
          <p:cNvGrpSpPr/>
          <p:nvPr/>
        </p:nvGrpSpPr>
        <p:grpSpPr>
          <a:xfrm>
            <a:off x="5519858" y="1372467"/>
            <a:ext cx="2394214" cy="439616"/>
            <a:chOff x="5584594" y="1372467"/>
            <a:chExt cx="2394214" cy="439616"/>
          </a:xfrm>
        </p:grpSpPr>
        <p:sp>
          <p:nvSpPr>
            <p:cNvPr id="151" name="CuadroTexto 63">
              <a:extLst>
                <a:ext uri="{FF2B5EF4-FFF2-40B4-BE49-F238E27FC236}">
                  <a16:creationId xmlns:a16="http://schemas.microsoft.com/office/drawing/2014/main" id="{D73E3838-B15C-5245-9440-9DD603C2980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52" name="CuadroTexto 64">
              <a:extLst>
                <a:ext uri="{FF2B5EF4-FFF2-40B4-BE49-F238E27FC236}">
                  <a16:creationId xmlns:a16="http://schemas.microsoft.com/office/drawing/2014/main" id="{D2344E09-98B0-634A-A6C9-7AD60A9A2EEC}"/>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53" name="CuadroTexto 65">
              <a:extLst>
                <a:ext uri="{FF2B5EF4-FFF2-40B4-BE49-F238E27FC236}">
                  <a16:creationId xmlns:a16="http://schemas.microsoft.com/office/drawing/2014/main" id="{228E6487-CDB9-424D-A89A-AC7983F4F7B6}"/>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54" name="Conector recto de flecha 66">
              <a:extLst>
                <a:ext uri="{FF2B5EF4-FFF2-40B4-BE49-F238E27FC236}">
                  <a16:creationId xmlns:a16="http://schemas.microsoft.com/office/drawing/2014/main" id="{318A96DB-CB50-9444-830B-9F4E7412AAC2}"/>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67">
              <a:extLst>
                <a:ext uri="{FF2B5EF4-FFF2-40B4-BE49-F238E27FC236}">
                  <a16:creationId xmlns:a16="http://schemas.microsoft.com/office/drawing/2014/main" id="{5EA237A0-5AE7-EA4E-9DE3-5727546DC2C3}"/>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6" name="Conector recto de flecha 68">
              <a:extLst>
                <a:ext uri="{FF2B5EF4-FFF2-40B4-BE49-F238E27FC236}">
                  <a16:creationId xmlns:a16="http://schemas.microsoft.com/office/drawing/2014/main" id="{5E5B334C-F03C-E04C-A460-A5D4A2C94C46}"/>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57" name="CuadroTexto 64">
              <a:extLst>
                <a:ext uri="{FF2B5EF4-FFF2-40B4-BE49-F238E27FC236}">
                  <a16:creationId xmlns:a16="http://schemas.microsoft.com/office/drawing/2014/main" id="{2F24A3CE-8EDF-2C4B-B6F3-54D9BF41A4F4}"/>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58" name="Conector recto de flecha 68">
              <a:extLst>
                <a:ext uri="{FF2B5EF4-FFF2-40B4-BE49-F238E27FC236}">
                  <a16:creationId xmlns:a16="http://schemas.microsoft.com/office/drawing/2014/main" id="{3EBA9B0C-D5BA-EA4D-979E-B0C40E666D0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798165" y="538830"/>
            <a:ext cx="2118527" cy="1595458"/>
          </a:xfrm>
          <a:prstGeom prst="wedgeEllipseCallout">
            <a:avLst>
              <a:gd name="adj1" fmla="val 55193"/>
              <a:gd name="adj2" fmla="val 6998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cxnSp>
        <p:nvCxnSpPr>
          <p:cNvPr id="160" name="Conector recto de flecha 59">
            <a:extLst>
              <a:ext uri="{FF2B5EF4-FFF2-40B4-BE49-F238E27FC236}">
                <a16:creationId xmlns:a16="http://schemas.microsoft.com/office/drawing/2014/main" id="{15116CFA-5784-294D-80B0-D03967872FD2}"/>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4" name="Picture 163">
            <a:extLst>
              <a:ext uri="{FF2B5EF4-FFF2-40B4-BE49-F238E27FC236}">
                <a16:creationId xmlns:a16="http://schemas.microsoft.com/office/drawing/2014/main" id="{EFBC16A6-2252-5140-ABD5-8BF1FA1D4004}"/>
              </a:ext>
            </a:extLst>
          </p:cNvPr>
          <p:cNvPicPr>
            <a:picLocks noChangeAspect="1"/>
          </p:cNvPicPr>
          <p:nvPr/>
        </p:nvPicPr>
        <p:blipFill>
          <a:blip r:embed="rId8"/>
          <a:stretch>
            <a:fillRect/>
          </a:stretch>
        </p:blipFill>
        <p:spPr>
          <a:xfrm>
            <a:off x="6565709" y="4542136"/>
            <a:ext cx="2315191" cy="1560653"/>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aphicFrame>
        <p:nvGraphicFramePr>
          <p:cNvPr id="165" name="Tabla 58">
            <a:extLst>
              <a:ext uri="{FF2B5EF4-FFF2-40B4-BE49-F238E27FC236}">
                <a16:creationId xmlns:a16="http://schemas.microsoft.com/office/drawing/2014/main" id="{459E2232-1706-6843-B97B-280E4B01C577}"/>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Los mapas de clima proceden de una iniciativa llamada </a:t>
            </a:r>
            <a:r>
              <a:rPr lang="es-ES_tradnl" sz="1600" dirty="0" err="1">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163137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76" grpId="0" animBg="1"/>
      <p:bldP spid="16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3" name="Forma libre 73">
            <a:extLst>
              <a:ext uri="{FF2B5EF4-FFF2-40B4-BE49-F238E27FC236}">
                <a16:creationId xmlns:a16="http://schemas.microsoft.com/office/drawing/2014/main" id="{C4DA4636-734E-294A-BAB2-5FA400DAC505}"/>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4228"/>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40" name="Tabla 58">
            <a:extLst>
              <a:ext uri="{FF2B5EF4-FFF2-40B4-BE49-F238E27FC236}">
                <a16:creationId xmlns:a16="http://schemas.microsoft.com/office/drawing/2014/main" id="{FA248315-01C5-8342-A7BF-300F724DF8CD}"/>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1" name="Group 160">
            <a:extLst>
              <a:ext uri="{FF2B5EF4-FFF2-40B4-BE49-F238E27FC236}">
                <a16:creationId xmlns:a16="http://schemas.microsoft.com/office/drawing/2014/main" id="{79278A6C-EAA2-CA42-85DF-0782EB989A51}"/>
              </a:ext>
            </a:extLst>
          </p:cNvPr>
          <p:cNvGrpSpPr/>
          <p:nvPr/>
        </p:nvGrpSpPr>
        <p:grpSpPr>
          <a:xfrm>
            <a:off x="5519858" y="1372467"/>
            <a:ext cx="2394214" cy="439616"/>
            <a:chOff x="5584594" y="1372467"/>
            <a:chExt cx="2394214" cy="439616"/>
          </a:xfrm>
        </p:grpSpPr>
        <p:sp>
          <p:nvSpPr>
            <p:cNvPr id="163" name="CuadroTexto 63">
              <a:extLst>
                <a:ext uri="{FF2B5EF4-FFF2-40B4-BE49-F238E27FC236}">
                  <a16:creationId xmlns:a16="http://schemas.microsoft.com/office/drawing/2014/main" id="{95FEF4C1-CA92-B14A-8B0A-A3F6194FDD74}"/>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4" name="CuadroTexto 64">
              <a:extLst>
                <a:ext uri="{FF2B5EF4-FFF2-40B4-BE49-F238E27FC236}">
                  <a16:creationId xmlns:a16="http://schemas.microsoft.com/office/drawing/2014/main" id="{B800D2F9-5B44-3547-BF77-4E07A58ABC5F}"/>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5" name="CuadroTexto 65">
              <a:extLst>
                <a:ext uri="{FF2B5EF4-FFF2-40B4-BE49-F238E27FC236}">
                  <a16:creationId xmlns:a16="http://schemas.microsoft.com/office/drawing/2014/main" id="{43C1CF09-4339-F744-AF2B-DD6657AB01A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6" name="Conector recto de flecha 66">
              <a:extLst>
                <a:ext uri="{FF2B5EF4-FFF2-40B4-BE49-F238E27FC236}">
                  <a16:creationId xmlns:a16="http://schemas.microsoft.com/office/drawing/2014/main" id="{C0BB9493-CD3D-274D-8866-CED67E6619FB}"/>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7" name="Conector recto de flecha 67">
              <a:extLst>
                <a:ext uri="{FF2B5EF4-FFF2-40B4-BE49-F238E27FC236}">
                  <a16:creationId xmlns:a16="http://schemas.microsoft.com/office/drawing/2014/main" id="{FEBFC3C4-7BFC-BE43-9227-39099EEFE367}"/>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8">
              <a:extLst>
                <a:ext uri="{FF2B5EF4-FFF2-40B4-BE49-F238E27FC236}">
                  <a16:creationId xmlns:a16="http://schemas.microsoft.com/office/drawing/2014/main" id="{8A1AC054-A855-EC4F-96B3-E7536A81FABA}"/>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69" name="CuadroTexto 64">
              <a:extLst>
                <a:ext uri="{FF2B5EF4-FFF2-40B4-BE49-F238E27FC236}">
                  <a16:creationId xmlns:a16="http://schemas.microsoft.com/office/drawing/2014/main" id="{B351D95E-80F9-F740-9245-A63175FA103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0" name="Conector recto de flecha 68">
              <a:extLst>
                <a:ext uri="{FF2B5EF4-FFF2-40B4-BE49-F238E27FC236}">
                  <a16:creationId xmlns:a16="http://schemas.microsoft.com/office/drawing/2014/main" id="{280D04CF-B3FB-E442-813A-215F2A6D39B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72" name="Conector recto de flecha 59">
            <a:extLst>
              <a:ext uri="{FF2B5EF4-FFF2-40B4-BE49-F238E27FC236}">
                <a16:creationId xmlns:a16="http://schemas.microsoft.com/office/drawing/2014/main" id="{F71A9583-F3C3-AF4A-BF44-37241B7DABB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74" name="Picture 173">
            <a:extLst>
              <a:ext uri="{FF2B5EF4-FFF2-40B4-BE49-F238E27FC236}">
                <a16:creationId xmlns:a16="http://schemas.microsoft.com/office/drawing/2014/main" id="{69A97665-1677-8B42-A6EA-F500CC426D49}"/>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4670176" y="4394953"/>
            <a:ext cx="2350095" cy="1880222"/>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aphicFrame>
        <p:nvGraphicFramePr>
          <p:cNvPr id="175" name="Tabla 58">
            <a:extLst>
              <a:ext uri="{FF2B5EF4-FFF2-40B4-BE49-F238E27FC236}">
                <a16:creationId xmlns:a16="http://schemas.microsoft.com/office/drawing/2014/main" id="{AEC12B79-957B-7645-8670-C87892A76269}"/>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4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9" name="Forma libre 73">
            <a:extLst>
              <a:ext uri="{FF2B5EF4-FFF2-40B4-BE49-F238E27FC236}">
                <a16:creationId xmlns:a16="http://schemas.microsoft.com/office/drawing/2014/main" id="{1064E097-D0EE-3C4F-8BA9-29898B291F31}"/>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pSp>
        <p:nvGrpSpPr>
          <p:cNvPr id="9" name="Agrupar 8"/>
          <p:cNvGrpSpPr/>
          <p:nvPr/>
        </p:nvGrpSpPr>
        <p:grpSpPr>
          <a:xfrm>
            <a:off x="3993919" y="908720"/>
            <a:ext cx="1406481" cy="3764126"/>
            <a:chOff x="3993919" y="908720"/>
            <a:chExt cx="1406481" cy="3764126"/>
          </a:xfrm>
        </p:grpSpPr>
        <p:cxnSp>
          <p:nvCxnSpPr>
            <p:cNvPr id="60" name="Conector recto de flecha 59"/>
            <p:cNvCxnSpPr>
              <a:cxnSpLocks/>
            </p:cNvCxnSpPr>
            <p:nvPr/>
          </p:nvCxnSpPr>
          <p:spPr>
            <a:xfrm>
              <a:off x="3995936" y="908720"/>
              <a:ext cx="1404464" cy="3027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extLst>
              <p:ext uri="{D42A27DB-BD31-4B8C-83A1-F6EECF244321}">
                <p14:modId xmlns:p14="http://schemas.microsoft.com/office/powerpoint/2010/main" val="1240668622"/>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0" name="Picture 189">
            <a:extLst>
              <a:ext uri="{FF2B5EF4-FFF2-40B4-BE49-F238E27FC236}">
                <a16:creationId xmlns:a16="http://schemas.microsoft.com/office/drawing/2014/main" id="{34EBC12C-A2C8-FA46-AEA6-7CA61DCC20BD}"/>
              </a:ext>
            </a:extLst>
          </p:cNvPr>
          <p:cNvPicPr>
            <a:picLocks noChangeAspect="1"/>
          </p:cNvPicPr>
          <p:nvPr/>
        </p:nvPicPr>
        <p:blipFill>
          <a:blip r:embed="rId9"/>
          <a:stretch>
            <a:fillRect/>
          </a:stretch>
        </p:blipFill>
        <p:spPr>
          <a:xfrm>
            <a:off x="6565709" y="4542136"/>
            <a:ext cx="2315191" cy="1560653"/>
          </a:xfrm>
          <a:prstGeom prst="rect">
            <a:avLst/>
          </a:prstGeom>
        </p:spPr>
      </p:pic>
      <p:sp>
        <p:nvSpPr>
          <p:cNvPr id="76" name="Llamada ovalada 75"/>
          <p:cNvSpPr/>
          <p:nvPr/>
        </p:nvSpPr>
        <p:spPr>
          <a:xfrm>
            <a:off x="3743216" y="3800321"/>
            <a:ext cx="3277055" cy="2474853"/>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graphicFrame>
        <p:nvGraphicFramePr>
          <p:cNvPr id="191" name="Tabla 58">
            <a:extLst>
              <a:ext uri="{FF2B5EF4-FFF2-40B4-BE49-F238E27FC236}">
                <a16:creationId xmlns:a16="http://schemas.microsoft.com/office/drawing/2014/main" id="{AB11D8B9-FA12-454C-B614-945BC0A1D7BE}"/>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4870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5" name="Forma libre 73">
            <a:extLst>
              <a:ext uri="{FF2B5EF4-FFF2-40B4-BE49-F238E27FC236}">
                <a16:creationId xmlns:a16="http://schemas.microsoft.com/office/drawing/2014/main" id="{36927152-680E-4340-A3AE-B34A96E82748}"/>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58810"/>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6" name="Llamada ovalada 75"/>
          <p:cNvSpPr/>
          <p:nvPr/>
        </p:nvSpPr>
        <p:spPr>
          <a:xfrm>
            <a:off x="2922044" y="4097343"/>
            <a:ext cx="2871853" cy="2168842"/>
          </a:xfrm>
          <a:prstGeom prst="wedgeEllipseCallout">
            <a:avLst>
              <a:gd name="adj1" fmla="val -46577"/>
              <a:gd name="adj2" fmla="val 7493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Para añadir un campo con el color que tendrá cada punto también usaremos QGIS.</a:t>
            </a:r>
            <a:endParaRPr lang="es-ES" sz="1600" dirty="0">
              <a:solidFill>
                <a:schemeClr val="accent6">
                  <a:lumMod val="75000"/>
                </a:schemeClr>
              </a:solidFill>
              <a:latin typeface="Arial"/>
              <a:cs typeface="Arial"/>
            </a:endParaRPr>
          </a:p>
        </p:txBody>
      </p:sp>
      <p:graphicFrame>
        <p:nvGraphicFramePr>
          <p:cNvPr id="177" name="Tabla 58">
            <a:extLst>
              <a:ext uri="{FF2B5EF4-FFF2-40B4-BE49-F238E27FC236}">
                <a16:creationId xmlns:a16="http://schemas.microsoft.com/office/drawing/2014/main" id="{D245C3BF-912F-0242-B9A6-439B00FE966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78" name="Group 177">
            <a:extLst>
              <a:ext uri="{FF2B5EF4-FFF2-40B4-BE49-F238E27FC236}">
                <a16:creationId xmlns:a16="http://schemas.microsoft.com/office/drawing/2014/main" id="{0C07FC6D-41A2-3F45-B434-65EEA9A560D2}"/>
              </a:ext>
            </a:extLst>
          </p:cNvPr>
          <p:cNvGrpSpPr/>
          <p:nvPr/>
        </p:nvGrpSpPr>
        <p:grpSpPr>
          <a:xfrm>
            <a:off x="5519858" y="1372467"/>
            <a:ext cx="2394214" cy="439616"/>
            <a:chOff x="5584594" y="1372467"/>
            <a:chExt cx="2394214" cy="439616"/>
          </a:xfrm>
        </p:grpSpPr>
        <p:sp>
          <p:nvSpPr>
            <p:cNvPr id="179" name="CuadroTexto 63">
              <a:extLst>
                <a:ext uri="{FF2B5EF4-FFF2-40B4-BE49-F238E27FC236}">
                  <a16:creationId xmlns:a16="http://schemas.microsoft.com/office/drawing/2014/main" id="{17B7BA6B-50B6-2842-84EF-E58A41F4AAB0}"/>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80" name="CuadroTexto 64">
              <a:extLst>
                <a:ext uri="{FF2B5EF4-FFF2-40B4-BE49-F238E27FC236}">
                  <a16:creationId xmlns:a16="http://schemas.microsoft.com/office/drawing/2014/main" id="{E1B1610E-EA1C-3240-ACD4-40B8AF39FA42}"/>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81" name="CuadroTexto 65">
              <a:extLst>
                <a:ext uri="{FF2B5EF4-FFF2-40B4-BE49-F238E27FC236}">
                  <a16:creationId xmlns:a16="http://schemas.microsoft.com/office/drawing/2014/main" id="{8A347CA8-3EF7-9240-A702-C75A9C6F2FBF}"/>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2" name="Conector recto de flecha 66">
              <a:extLst>
                <a:ext uri="{FF2B5EF4-FFF2-40B4-BE49-F238E27FC236}">
                  <a16:creationId xmlns:a16="http://schemas.microsoft.com/office/drawing/2014/main" id="{F3AF312F-8ED7-BC4B-A7EB-609EE12E8931}"/>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67">
              <a:extLst>
                <a:ext uri="{FF2B5EF4-FFF2-40B4-BE49-F238E27FC236}">
                  <a16:creationId xmlns:a16="http://schemas.microsoft.com/office/drawing/2014/main" id="{01812F18-598C-8142-8FEC-16A1F72F3F24}"/>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68">
              <a:extLst>
                <a:ext uri="{FF2B5EF4-FFF2-40B4-BE49-F238E27FC236}">
                  <a16:creationId xmlns:a16="http://schemas.microsoft.com/office/drawing/2014/main" id="{48FB9F23-89D6-7E48-9FA2-54A46C8190E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5" name="CuadroTexto 64">
              <a:extLst>
                <a:ext uri="{FF2B5EF4-FFF2-40B4-BE49-F238E27FC236}">
                  <a16:creationId xmlns:a16="http://schemas.microsoft.com/office/drawing/2014/main" id="{2A1E6364-322B-3544-9613-FB7946F464B1}"/>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6" name="Conector recto de flecha 68">
              <a:extLst>
                <a:ext uri="{FF2B5EF4-FFF2-40B4-BE49-F238E27FC236}">
                  <a16:creationId xmlns:a16="http://schemas.microsoft.com/office/drawing/2014/main" id="{15263949-FF94-D84E-9276-EB632FF7636A}"/>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88" name="Conector recto de flecha 59">
            <a:extLst>
              <a:ext uri="{FF2B5EF4-FFF2-40B4-BE49-F238E27FC236}">
                <a16:creationId xmlns:a16="http://schemas.microsoft.com/office/drawing/2014/main" id="{E868D7E1-65AC-6B45-ABF1-E3B59DC0832F}"/>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38" name="Rombo 139">
            <a:extLst>
              <a:ext uri="{FF2B5EF4-FFF2-40B4-BE49-F238E27FC236}">
                <a16:creationId xmlns:a16="http://schemas.microsoft.com/office/drawing/2014/main" id="{77EA0FF0-E218-D645-A2E8-5BAAFD41DB35}"/>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pic>
        <p:nvPicPr>
          <p:cNvPr id="156" name="Picture 155">
            <a:extLst>
              <a:ext uri="{FF2B5EF4-FFF2-40B4-BE49-F238E27FC236}">
                <a16:creationId xmlns:a16="http://schemas.microsoft.com/office/drawing/2014/main" id="{9C0F0381-5339-F34B-86C4-6C0C2E0BEA2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57" name="Tabla 58">
            <a:extLst>
              <a:ext uri="{FF2B5EF4-FFF2-40B4-BE49-F238E27FC236}">
                <a16:creationId xmlns:a16="http://schemas.microsoft.com/office/drawing/2014/main" id="{48349E24-2033-CE47-BEC3-64354078A3E1}"/>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3345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74" name="Forma libre 73"/>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flipV="1">
            <a:off x="2655456" y="476672"/>
            <a:ext cx="999469" cy="4349646"/>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 name="Agrupar 13"/>
          <p:cNvGrpSpPr/>
          <p:nvPr/>
        </p:nvGrpSpPr>
        <p:grpSpPr>
          <a:xfrm>
            <a:off x="78090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cxnSp>
        <p:nvCxnSpPr>
          <p:cNvPr id="163" name="Conector recto de flecha 59">
            <a:extLst>
              <a:ext uri="{FF2B5EF4-FFF2-40B4-BE49-F238E27FC236}">
                <a16:creationId xmlns:a16="http://schemas.microsoft.com/office/drawing/2014/main" id="{85AA60CA-B378-4949-B9C8-FD2CDEC11666}"/>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Rombo 139">
            <a:extLst>
              <a:ext uri="{FF2B5EF4-FFF2-40B4-BE49-F238E27FC236}">
                <a16:creationId xmlns:a16="http://schemas.microsoft.com/office/drawing/2014/main" id="{70633AAC-2D8E-3D43-A876-0837C0B5F5EB}"/>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65" name="Tabla 58">
            <a:extLst>
              <a:ext uri="{FF2B5EF4-FFF2-40B4-BE49-F238E27FC236}">
                <a16:creationId xmlns:a16="http://schemas.microsoft.com/office/drawing/2014/main" id="{7C22D68E-E87E-8B43-B126-ED26FB2BC9EA}"/>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6" name="Group 165">
            <a:extLst>
              <a:ext uri="{FF2B5EF4-FFF2-40B4-BE49-F238E27FC236}">
                <a16:creationId xmlns:a16="http://schemas.microsoft.com/office/drawing/2014/main" id="{A9E9C9F1-A952-8F48-93CB-CC02F48CC8E7}"/>
              </a:ext>
            </a:extLst>
          </p:cNvPr>
          <p:cNvGrpSpPr/>
          <p:nvPr/>
        </p:nvGrpSpPr>
        <p:grpSpPr>
          <a:xfrm>
            <a:off x="5519858" y="1372467"/>
            <a:ext cx="2394214" cy="439616"/>
            <a:chOff x="5584594" y="1372467"/>
            <a:chExt cx="2394214" cy="439616"/>
          </a:xfrm>
        </p:grpSpPr>
        <p:sp>
          <p:nvSpPr>
            <p:cNvPr id="167" name="CuadroTexto 63">
              <a:extLst>
                <a:ext uri="{FF2B5EF4-FFF2-40B4-BE49-F238E27FC236}">
                  <a16:creationId xmlns:a16="http://schemas.microsoft.com/office/drawing/2014/main" id="{2ED45973-005D-9B48-95F7-42B2D8747BE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8" name="CuadroTexto 64">
              <a:extLst>
                <a:ext uri="{FF2B5EF4-FFF2-40B4-BE49-F238E27FC236}">
                  <a16:creationId xmlns:a16="http://schemas.microsoft.com/office/drawing/2014/main" id="{3ED450F2-1651-1547-9C7B-5DBDF134AA5E}"/>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9" name="CuadroTexto 65">
              <a:extLst>
                <a:ext uri="{FF2B5EF4-FFF2-40B4-BE49-F238E27FC236}">
                  <a16:creationId xmlns:a16="http://schemas.microsoft.com/office/drawing/2014/main" id="{66CDEC72-4DB8-DD4C-A87A-18463DFBD2C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80" name="Conector recto de flecha 66">
              <a:extLst>
                <a:ext uri="{FF2B5EF4-FFF2-40B4-BE49-F238E27FC236}">
                  <a16:creationId xmlns:a16="http://schemas.microsoft.com/office/drawing/2014/main" id="{0C2654B0-BFBB-D443-B890-F9532097D609}"/>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67">
              <a:extLst>
                <a:ext uri="{FF2B5EF4-FFF2-40B4-BE49-F238E27FC236}">
                  <a16:creationId xmlns:a16="http://schemas.microsoft.com/office/drawing/2014/main" id="{05907D6B-1D20-3C42-85AF-21B662E24A25}"/>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68">
              <a:extLst>
                <a:ext uri="{FF2B5EF4-FFF2-40B4-BE49-F238E27FC236}">
                  <a16:creationId xmlns:a16="http://schemas.microsoft.com/office/drawing/2014/main" id="{B3A7AF26-BE72-7D4C-AB38-B58E77AE6258}"/>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3" name="CuadroTexto 64">
              <a:extLst>
                <a:ext uri="{FF2B5EF4-FFF2-40B4-BE49-F238E27FC236}">
                  <a16:creationId xmlns:a16="http://schemas.microsoft.com/office/drawing/2014/main" id="{A4A77A8B-D8BD-5F4A-BE3C-95FFD6DA0E1E}"/>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84" name="Conector recto de flecha 68">
              <a:extLst>
                <a:ext uri="{FF2B5EF4-FFF2-40B4-BE49-F238E27FC236}">
                  <a16:creationId xmlns:a16="http://schemas.microsoft.com/office/drawing/2014/main" id="{4921308B-572A-994C-B0BB-91B06762D7C9}"/>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85" name="Picture 184">
            <a:extLst>
              <a:ext uri="{FF2B5EF4-FFF2-40B4-BE49-F238E27FC236}">
                <a16:creationId xmlns:a16="http://schemas.microsoft.com/office/drawing/2014/main" id="{501ED706-1DE1-B14F-9541-3C22A53B2405}"/>
              </a:ext>
            </a:extLst>
          </p:cNvPr>
          <p:cNvPicPr>
            <a:picLocks noChangeAspect="1"/>
          </p:cNvPicPr>
          <p:nvPr/>
        </p:nvPicPr>
        <p:blipFill>
          <a:blip r:embed="rId9"/>
          <a:stretch>
            <a:fillRect/>
          </a:stretch>
        </p:blipFill>
        <p:spPr>
          <a:xfrm>
            <a:off x="6565709" y="4542136"/>
            <a:ext cx="2315191" cy="1560653"/>
          </a:xfrm>
          <a:prstGeom prst="rect">
            <a:avLst/>
          </a:prstGeom>
        </p:spPr>
      </p:pic>
      <p:graphicFrame>
        <p:nvGraphicFramePr>
          <p:cNvPr id="186" name="Tabla 58">
            <a:extLst>
              <a:ext uri="{FF2B5EF4-FFF2-40B4-BE49-F238E27FC236}">
                <a16:creationId xmlns:a16="http://schemas.microsoft.com/office/drawing/2014/main" id="{E7D56D16-5E32-5240-83C2-16894F35F8D2}"/>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162" name="Llamada ovalada 161"/>
          <p:cNvSpPr/>
          <p:nvPr/>
        </p:nvSpPr>
        <p:spPr>
          <a:xfrm>
            <a:off x="5584594" y="2204864"/>
            <a:ext cx="2834125" cy="1595458"/>
          </a:xfrm>
          <a:prstGeom prst="wedgeEllipseCallout">
            <a:avLst>
              <a:gd name="adj1" fmla="val 82349"/>
              <a:gd name="adj2" fmla="val 6793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spTree>
    <p:extLst>
      <p:ext uri="{BB962C8B-B14F-4D97-AF65-F5344CB8AC3E}">
        <p14:creationId xmlns:p14="http://schemas.microsoft.com/office/powerpoint/2010/main" val="328220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flipV="1">
            <a:off x="2639272" y="476672"/>
            <a:ext cx="999469" cy="4524266"/>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6" name="Llamada ovalada 145"/>
          <p:cNvSpPr/>
          <p:nvPr/>
        </p:nvSpPr>
        <p:spPr>
          <a:xfrm>
            <a:off x="3282140" y="3918019"/>
            <a:ext cx="2834125" cy="1595458"/>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7" name="Forma libre 73">
            <a:extLst>
              <a:ext uri="{FF2B5EF4-FFF2-40B4-BE49-F238E27FC236}">
                <a16:creationId xmlns:a16="http://schemas.microsoft.com/office/drawing/2014/main" id="{3B8C57E1-68CE-C741-A511-B651E593417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cxnSp>
        <p:nvCxnSpPr>
          <p:cNvPr id="154" name="Conector recto de flecha 59">
            <a:extLst>
              <a:ext uri="{FF2B5EF4-FFF2-40B4-BE49-F238E27FC236}">
                <a16:creationId xmlns:a16="http://schemas.microsoft.com/office/drawing/2014/main" id="{7494DFC9-F437-2B4C-808A-04FC54048E2A}"/>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55" name="Rombo 139">
            <a:extLst>
              <a:ext uri="{FF2B5EF4-FFF2-40B4-BE49-F238E27FC236}">
                <a16:creationId xmlns:a16="http://schemas.microsoft.com/office/drawing/2014/main" id="{EE5EF222-316B-BA47-A221-9F9CBE5C8710}"/>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graphicFrame>
        <p:nvGraphicFramePr>
          <p:cNvPr id="156" name="Tabla 58">
            <a:extLst>
              <a:ext uri="{FF2B5EF4-FFF2-40B4-BE49-F238E27FC236}">
                <a16:creationId xmlns:a16="http://schemas.microsoft.com/office/drawing/2014/main" id="{CF473A35-47EE-C34D-8821-D144D5FECCBC}"/>
              </a:ext>
            </a:extLst>
          </p:cNvPr>
          <p:cNvGraphicFramePr>
            <a:graphicFrameLocks noGrp="1"/>
          </p:cNvGraphicFramePr>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60" name="Group 159">
            <a:extLst>
              <a:ext uri="{FF2B5EF4-FFF2-40B4-BE49-F238E27FC236}">
                <a16:creationId xmlns:a16="http://schemas.microsoft.com/office/drawing/2014/main" id="{02523B54-97CA-E74F-9771-33D26DE06AF4}"/>
              </a:ext>
            </a:extLst>
          </p:cNvPr>
          <p:cNvGrpSpPr/>
          <p:nvPr/>
        </p:nvGrpSpPr>
        <p:grpSpPr>
          <a:xfrm>
            <a:off x="5519858" y="1372467"/>
            <a:ext cx="2394214" cy="439616"/>
            <a:chOff x="5584594" y="1372467"/>
            <a:chExt cx="2394214" cy="439616"/>
          </a:xfrm>
        </p:grpSpPr>
        <p:sp>
          <p:nvSpPr>
            <p:cNvPr id="164" name="CuadroTexto 63">
              <a:extLst>
                <a:ext uri="{FF2B5EF4-FFF2-40B4-BE49-F238E27FC236}">
                  <a16:creationId xmlns:a16="http://schemas.microsoft.com/office/drawing/2014/main" id="{D70D2286-E91E-D041-94AE-B241AEF0B63D}"/>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165" name="CuadroTexto 64">
              <a:extLst>
                <a:ext uri="{FF2B5EF4-FFF2-40B4-BE49-F238E27FC236}">
                  <a16:creationId xmlns:a16="http://schemas.microsoft.com/office/drawing/2014/main" id="{B7E2AF15-1B8B-124B-84A2-62CF717419D3}"/>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166" name="CuadroTexto 65">
              <a:extLst>
                <a:ext uri="{FF2B5EF4-FFF2-40B4-BE49-F238E27FC236}">
                  <a16:creationId xmlns:a16="http://schemas.microsoft.com/office/drawing/2014/main" id="{6C524014-BE53-6546-A6F5-99A968E6A46E}"/>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167" name="Conector recto de flecha 66">
              <a:extLst>
                <a:ext uri="{FF2B5EF4-FFF2-40B4-BE49-F238E27FC236}">
                  <a16:creationId xmlns:a16="http://schemas.microsoft.com/office/drawing/2014/main" id="{827B1045-9A86-AB4B-85B6-33816F535DAA}"/>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8" name="Conector recto de flecha 67">
              <a:extLst>
                <a:ext uri="{FF2B5EF4-FFF2-40B4-BE49-F238E27FC236}">
                  <a16:creationId xmlns:a16="http://schemas.microsoft.com/office/drawing/2014/main" id="{9F3C946C-94BF-774A-BCD3-FC634CD9BD00}"/>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9" name="Conector recto de flecha 68">
              <a:extLst>
                <a:ext uri="{FF2B5EF4-FFF2-40B4-BE49-F238E27FC236}">
                  <a16:creationId xmlns:a16="http://schemas.microsoft.com/office/drawing/2014/main" id="{BCDAFEBE-0605-1746-AF09-9E6FAEA766D2}"/>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0" name="CuadroTexto 64">
              <a:extLst>
                <a:ext uri="{FF2B5EF4-FFF2-40B4-BE49-F238E27FC236}">
                  <a16:creationId xmlns:a16="http://schemas.microsoft.com/office/drawing/2014/main" id="{F1CFC0B9-F946-AB4A-8531-759B853933E6}"/>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171" name="Conector recto de flecha 68">
              <a:extLst>
                <a:ext uri="{FF2B5EF4-FFF2-40B4-BE49-F238E27FC236}">
                  <a16:creationId xmlns:a16="http://schemas.microsoft.com/office/drawing/2014/main" id="{6FF154B7-BE6D-EA44-A23F-FBBC542F57A1}"/>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Agrupar 35"/>
          <p:cNvGrpSpPr/>
          <p:nvPr/>
        </p:nvGrpSpPr>
        <p:grpSpPr>
          <a:xfrm>
            <a:off x="8161351" y="1832538"/>
            <a:ext cx="886966" cy="2152209"/>
            <a:chOff x="7740352" y="1832538"/>
            <a:chExt cx="886966" cy="2152209"/>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cxnSpLocks/>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1" name="Picture 10">
            <a:extLst>
              <a:ext uri="{FF2B5EF4-FFF2-40B4-BE49-F238E27FC236}">
                <a16:creationId xmlns:a16="http://schemas.microsoft.com/office/drawing/2014/main" id="{45F262B6-C084-184D-8E1A-3DA00E22B94D}"/>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172" name="Agrupar 13">
            <a:extLst>
              <a:ext uri="{FF2B5EF4-FFF2-40B4-BE49-F238E27FC236}">
                <a16:creationId xmlns:a16="http://schemas.microsoft.com/office/drawing/2014/main" id="{3BCEDAB9-0BBA-4E4F-8DE0-EF09D2ABA526}"/>
              </a:ext>
            </a:extLst>
          </p:cNvPr>
          <p:cNvGrpSpPr/>
          <p:nvPr/>
        </p:nvGrpSpPr>
        <p:grpSpPr>
          <a:xfrm>
            <a:off x="8216960" y="524108"/>
            <a:ext cx="742950" cy="1308430"/>
            <a:chOff x="7812360" y="524108"/>
            <a:chExt cx="742950" cy="1308430"/>
          </a:xfrm>
        </p:grpSpPr>
        <p:sp>
          <p:nvSpPr>
            <p:cNvPr id="173" name="Rombo 169">
              <a:extLst>
                <a:ext uri="{FF2B5EF4-FFF2-40B4-BE49-F238E27FC236}">
                  <a16:creationId xmlns:a16="http://schemas.microsoft.com/office/drawing/2014/main" id="{A35A7A76-8F20-3746-8E9B-39AAC00F16BD}"/>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5" name="Conector recto de flecha 171">
              <a:extLst>
                <a:ext uri="{FF2B5EF4-FFF2-40B4-BE49-F238E27FC236}">
                  <a16:creationId xmlns:a16="http://schemas.microsoft.com/office/drawing/2014/main" id="{3D4A1012-B237-B04C-9D6C-C505118DC04C}"/>
                </a:ext>
              </a:extLst>
            </p:cNvPr>
            <p:cNvCxnSpPr>
              <a:cxnSpLocks/>
              <a:stCxn id="173"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76" name="Tabla 58">
            <a:extLst>
              <a:ext uri="{FF2B5EF4-FFF2-40B4-BE49-F238E27FC236}">
                <a16:creationId xmlns:a16="http://schemas.microsoft.com/office/drawing/2014/main" id="{04738FAF-B8EC-724F-8670-4D7467341B23}"/>
              </a:ext>
            </a:extLst>
          </p:cNvPr>
          <p:cNvGraphicFramePr>
            <a:graphicFrameLocks noGrp="1"/>
          </p:cNvGraphicFramePr>
          <p:nvPr>
            <p:extLst>
              <p:ext uri="{D42A27DB-BD31-4B8C-83A1-F6EECF244321}">
                <p14:modId xmlns:p14="http://schemas.microsoft.com/office/powerpoint/2010/main" val="2688161183"/>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2754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3">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Biomas</a:t>
                </a: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4">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Temperatura</a:t>
              </a: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5">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Precipitación</a:t>
              </a: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a:latin typeface="Arial"/>
                    <a:cs typeface="Arial"/>
                  </a:rPr>
                  <a:t>Puntos</a:t>
                </a: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16" name="Imagen 115"/>
          <p:cNvPicPr>
            <a:picLocks noChangeAspect="1"/>
          </p:cNvPicPr>
          <p:nvPr/>
        </p:nvPicPr>
        <p:blipFill rotWithShape="1">
          <a:blip r:embed="rId6">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7">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Crear capa de puntos</a:t>
              </a: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a:solidFill>
                    <a:schemeClr val="bg1"/>
                  </a:solidFill>
                  <a:latin typeface="Arial"/>
                  <a:cs typeface="Arial"/>
                </a:rPr>
                <a:t>WorldClim</a:t>
              </a: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Descarga web</a:t>
              </a: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Extraer valores de cada píxel</a:t>
            </a: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1</a:t>
              </a: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3</a:t>
              </a:r>
            </a:p>
          </p:txBody>
        </p:sp>
      </p:grpSp>
      <p:grpSp>
        <p:nvGrpSpPr>
          <p:cNvPr id="169" name="Agrupar 168"/>
          <p:cNvGrpSpPr/>
          <p:nvPr/>
        </p:nvGrpSpPr>
        <p:grpSpPr>
          <a:xfrm>
            <a:off x="5234127" y="1929092"/>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8181961" y="301236"/>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5</a:t>
              </a:r>
            </a:p>
          </p:txBody>
        </p:sp>
      </p:grpSp>
      <p:grpSp>
        <p:nvGrpSpPr>
          <p:cNvPr id="180" name="Agrupar 188">
            <a:extLst>
              <a:ext uri="{FF2B5EF4-FFF2-40B4-BE49-F238E27FC236}">
                <a16:creationId xmlns:a16="http://schemas.microsoft.com/office/drawing/2014/main" id="{E7613FEC-7F9B-0E48-9F82-08CCCB5DBEB5}"/>
              </a:ext>
            </a:extLst>
          </p:cNvPr>
          <p:cNvGrpSpPr/>
          <p:nvPr/>
        </p:nvGrpSpPr>
        <p:grpSpPr>
          <a:xfrm flipV="1">
            <a:off x="2639272" y="476672"/>
            <a:ext cx="999469" cy="4524266"/>
            <a:chOff x="2655456" y="476672"/>
            <a:chExt cx="999469" cy="5841537"/>
          </a:xfrm>
        </p:grpSpPr>
        <p:cxnSp>
          <p:nvCxnSpPr>
            <p:cNvPr id="181" name="Conector recto de flecha 179">
              <a:extLst>
                <a:ext uri="{FF2B5EF4-FFF2-40B4-BE49-F238E27FC236}">
                  <a16:creationId xmlns:a16="http://schemas.microsoft.com/office/drawing/2014/main" id="{97F7904B-B2C5-8C4C-A33A-574F90493656}"/>
                </a:ext>
              </a:extLst>
            </p:cNvPr>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0">
              <a:extLst>
                <a:ext uri="{FF2B5EF4-FFF2-40B4-BE49-F238E27FC236}">
                  <a16:creationId xmlns:a16="http://schemas.microsoft.com/office/drawing/2014/main" id="{CD8666DF-5E08-FE46-B6BC-54AF3DD05719}"/>
                </a:ext>
              </a:extLst>
            </p:cNvPr>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1">
              <a:extLst>
                <a:ext uri="{FF2B5EF4-FFF2-40B4-BE49-F238E27FC236}">
                  <a16:creationId xmlns:a16="http://schemas.microsoft.com/office/drawing/2014/main" id="{0C769168-844E-674D-8700-AC4D78F9FF11}"/>
                </a:ext>
              </a:extLst>
            </p:cNvPr>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2">
              <a:extLst>
                <a:ext uri="{FF2B5EF4-FFF2-40B4-BE49-F238E27FC236}">
                  <a16:creationId xmlns:a16="http://schemas.microsoft.com/office/drawing/2014/main" id="{4AD4E89E-78BC-364C-865F-56A1AB6A5E5E}"/>
                </a:ext>
              </a:extLst>
            </p:cNvPr>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3">
              <a:extLst>
                <a:ext uri="{FF2B5EF4-FFF2-40B4-BE49-F238E27FC236}">
                  <a16:creationId xmlns:a16="http://schemas.microsoft.com/office/drawing/2014/main" id="{BD33371A-0013-084C-9E39-D7605E77D18C}"/>
                </a:ext>
              </a:extLst>
            </p:cNvPr>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4">
              <a:extLst>
                <a:ext uri="{FF2B5EF4-FFF2-40B4-BE49-F238E27FC236}">
                  <a16:creationId xmlns:a16="http://schemas.microsoft.com/office/drawing/2014/main" id="{9FBDC19A-0416-584B-A8CB-9D5490442755}"/>
                </a:ext>
              </a:extLst>
            </p:cNvPr>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5">
              <a:extLst>
                <a:ext uri="{FF2B5EF4-FFF2-40B4-BE49-F238E27FC236}">
                  <a16:creationId xmlns:a16="http://schemas.microsoft.com/office/drawing/2014/main" id="{95EA0D1C-1AB5-ED4E-B26A-72269A253A6A}"/>
                </a:ext>
              </a:extLst>
            </p:cNvPr>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6">
              <a:extLst>
                <a:ext uri="{FF2B5EF4-FFF2-40B4-BE49-F238E27FC236}">
                  <a16:creationId xmlns:a16="http://schemas.microsoft.com/office/drawing/2014/main" id="{2EF5714A-9170-1544-A456-0A0E660837CF}"/>
                </a:ext>
              </a:extLst>
            </p:cNvPr>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9" name="Conector recto de flecha 187">
              <a:extLst>
                <a:ext uri="{FF2B5EF4-FFF2-40B4-BE49-F238E27FC236}">
                  <a16:creationId xmlns:a16="http://schemas.microsoft.com/office/drawing/2014/main" id="{3CBB1D4B-9666-F642-A3FA-FE8CC7163989}"/>
                </a:ext>
              </a:extLst>
            </p:cNvPr>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190" name="Tabla 58">
            <a:extLst>
              <a:ext uri="{FF2B5EF4-FFF2-40B4-BE49-F238E27FC236}">
                <a16:creationId xmlns:a16="http://schemas.microsoft.com/office/drawing/2014/main" id="{AA0292D4-00C1-EC4C-886F-5A5255128719}"/>
              </a:ext>
            </a:extLst>
          </p:cNvPr>
          <p:cNvGraphicFramePr>
            <a:graphicFrameLocks noGrp="1"/>
          </p:cNvGraphicFramePr>
          <p:nvPr>
            <p:extLst>
              <p:ext uri="{D42A27DB-BD31-4B8C-83A1-F6EECF244321}">
                <p14:modId xmlns:p14="http://schemas.microsoft.com/office/powerpoint/2010/main" val="17233184"/>
              </p:ext>
            </p:extLst>
          </p:nvPr>
        </p:nvGraphicFramePr>
        <p:xfrm>
          <a:off x="5332644" y="2436853"/>
          <a:ext cx="1025529" cy="1066800"/>
        </p:xfrm>
        <a:graphic>
          <a:graphicData uri="http://schemas.openxmlformats.org/drawingml/2006/table">
            <a:tbl>
              <a:tblPr firstRow="1" bandRow="1">
                <a:tableStyleId>{5C22544A-7EE6-4342-B048-85BDC9FD1C3A}</a:tableStyleId>
              </a:tblPr>
              <a:tblGrid>
                <a:gridCol w="542611">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a:latin typeface="Arial"/>
                          <a:cs typeface="Arial"/>
                        </a:rPr>
                        <a:t>Bioma</a:t>
                      </a: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cxnSp>
        <p:nvCxnSpPr>
          <p:cNvPr id="191" name="Conector recto de flecha 59">
            <a:extLst>
              <a:ext uri="{FF2B5EF4-FFF2-40B4-BE49-F238E27FC236}">
                <a16:creationId xmlns:a16="http://schemas.microsoft.com/office/drawing/2014/main" id="{C1FA7FDA-2828-A144-BD80-847202B1F041}"/>
              </a:ext>
            </a:extLst>
          </p:cNvPr>
          <p:cNvCxnSpPr>
            <a:cxnSpLocks/>
          </p:cNvCxnSpPr>
          <p:nvPr/>
        </p:nvCxnSpPr>
        <p:spPr>
          <a:xfrm flipV="1">
            <a:off x="5793897" y="1487606"/>
            <a:ext cx="436081" cy="962547"/>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2" name="Rombo 139">
            <a:extLst>
              <a:ext uri="{FF2B5EF4-FFF2-40B4-BE49-F238E27FC236}">
                <a16:creationId xmlns:a16="http://schemas.microsoft.com/office/drawing/2014/main" id="{60900886-7C5D-C04D-BB13-687037CDFC8C}"/>
              </a:ext>
            </a:extLst>
          </p:cNvPr>
          <p:cNvSpPr/>
          <p:nvPr/>
        </p:nvSpPr>
        <p:spPr>
          <a:xfrm>
            <a:off x="5673088" y="1816912"/>
            <a:ext cx="550756" cy="570233"/>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Unión de tablas</a:t>
            </a:r>
          </a:p>
        </p:txBody>
      </p:sp>
      <p:sp>
        <p:nvSpPr>
          <p:cNvPr id="194" name="Forma libre 73">
            <a:extLst>
              <a:ext uri="{FF2B5EF4-FFF2-40B4-BE49-F238E27FC236}">
                <a16:creationId xmlns:a16="http://schemas.microsoft.com/office/drawing/2014/main" id="{52636E09-6B6D-E845-9AB8-B0EA8C4A2337}"/>
              </a:ext>
            </a:extLst>
          </p:cNvPr>
          <p:cNvSpPr/>
          <p:nvPr/>
        </p:nvSpPr>
        <p:spPr>
          <a:xfrm>
            <a:off x="7813158"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aphicFrame>
        <p:nvGraphicFramePr>
          <p:cNvPr id="198" name="Tabla 58">
            <a:extLst>
              <a:ext uri="{FF2B5EF4-FFF2-40B4-BE49-F238E27FC236}">
                <a16:creationId xmlns:a16="http://schemas.microsoft.com/office/drawing/2014/main" id="{2B9E74FD-78B8-ED42-B432-4A66AFB7AE30}"/>
              </a:ext>
            </a:extLst>
          </p:cNvPr>
          <p:cNvGraphicFramePr>
            <a:graphicFrameLocks noGrp="1"/>
          </p:cNvGraphicFramePr>
          <p:nvPr>
            <p:extLst>
              <p:ext uri="{D42A27DB-BD31-4B8C-83A1-F6EECF244321}">
                <p14:modId xmlns:p14="http://schemas.microsoft.com/office/powerpoint/2010/main" val="1530795333"/>
              </p:ext>
            </p:extLst>
          </p:nvPr>
        </p:nvGraphicFramePr>
        <p:xfrm>
          <a:off x="5400400" y="344638"/>
          <a:ext cx="2674505" cy="1066800"/>
        </p:xfrm>
        <a:graphic>
          <a:graphicData uri="http://schemas.openxmlformats.org/drawingml/2006/table">
            <a:tbl>
              <a:tblPr firstRow="1" bandRow="1">
                <a:tableStyleId>{5C22544A-7EE6-4342-B048-85BDC9FD1C3A}</a:tableStyleId>
              </a:tblPr>
              <a:tblGrid>
                <a:gridCol w="550792">
                  <a:extLst>
                    <a:ext uri="{9D8B030D-6E8A-4147-A177-3AD203B41FA5}">
                      <a16:colId xmlns:a16="http://schemas.microsoft.com/office/drawing/2014/main" val="20000"/>
                    </a:ext>
                  </a:extLst>
                </a:gridCol>
                <a:gridCol w="550792">
                  <a:extLst>
                    <a:ext uri="{9D8B030D-6E8A-4147-A177-3AD203B41FA5}">
                      <a16:colId xmlns:a16="http://schemas.microsoft.com/office/drawing/2014/main" val="20001"/>
                    </a:ext>
                  </a:extLst>
                </a:gridCol>
                <a:gridCol w="508964">
                  <a:extLst>
                    <a:ext uri="{9D8B030D-6E8A-4147-A177-3AD203B41FA5}">
                      <a16:colId xmlns:a16="http://schemas.microsoft.com/office/drawing/2014/main" val="20002"/>
                    </a:ext>
                  </a:extLst>
                </a:gridCol>
                <a:gridCol w="552465">
                  <a:extLst>
                    <a:ext uri="{9D8B030D-6E8A-4147-A177-3AD203B41FA5}">
                      <a16:colId xmlns:a16="http://schemas.microsoft.com/office/drawing/2014/main" val="20003"/>
                    </a:ext>
                  </a:extLst>
                </a:gridCol>
                <a:gridCol w="511492">
                  <a:extLst>
                    <a:ext uri="{9D8B030D-6E8A-4147-A177-3AD203B41FA5}">
                      <a16:colId xmlns:a16="http://schemas.microsoft.com/office/drawing/2014/main" val="3211339080"/>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a:latin typeface="Arial"/>
                          <a:cs typeface="Arial"/>
                        </a:rPr>
                        <a:t>Bioma</a:t>
                      </a: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4"/>
                  </a:ext>
                </a:extLst>
              </a:tr>
            </a:tbl>
          </a:graphicData>
        </a:graphic>
      </p:graphicFrame>
      <p:grpSp>
        <p:nvGrpSpPr>
          <p:cNvPr id="199" name="Group 198">
            <a:extLst>
              <a:ext uri="{FF2B5EF4-FFF2-40B4-BE49-F238E27FC236}">
                <a16:creationId xmlns:a16="http://schemas.microsoft.com/office/drawing/2014/main" id="{FA796B65-2129-9646-B76E-CF355D23CC08}"/>
              </a:ext>
            </a:extLst>
          </p:cNvPr>
          <p:cNvGrpSpPr/>
          <p:nvPr/>
        </p:nvGrpSpPr>
        <p:grpSpPr>
          <a:xfrm>
            <a:off x="5519858" y="1372467"/>
            <a:ext cx="2394214" cy="439616"/>
            <a:chOff x="5584594" y="1372467"/>
            <a:chExt cx="2394214" cy="439616"/>
          </a:xfrm>
        </p:grpSpPr>
        <p:sp>
          <p:nvSpPr>
            <p:cNvPr id="200" name="CuadroTexto 63">
              <a:extLst>
                <a:ext uri="{FF2B5EF4-FFF2-40B4-BE49-F238E27FC236}">
                  <a16:creationId xmlns:a16="http://schemas.microsoft.com/office/drawing/2014/main" id="{0CF843D6-84B4-FF4A-8B5C-AE11B95205BE}"/>
                </a:ext>
              </a:extLst>
            </p:cNvPr>
            <p:cNvSpPr txBox="1"/>
            <p:nvPr/>
          </p:nvSpPr>
          <p:spPr>
            <a:xfrm>
              <a:off x="6445426" y="1550473"/>
              <a:ext cx="275186" cy="261610"/>
            </a:xfrm>
            <a:prstGeom prst="rect">
              <a:avLst/>
            </a:prstGeom>
            <a:noFill/>
          </p:spPr>
          <p:txBody>
            <a:bodyPr wrap="none" rtlCol="0">
              <a:spAutoFit/>
            </a:bodyPr>
            <a:lstStyle/>
            <a:p>
              <a:r>
                <a:rPr lang="es-ES" sz="1100" b="1" dirty="0">
                  <a:solidFill>
                    <a:schemeClr val="tx2">
                      <a:lumMod val="60000"/>
                      <a:lumOff val="40000"/>
                    </a:schemeClr>
                  </a:solidFill>
                </a:rPr>
                <a:t>X</a:t>
              </a:r>
            </a:p>
          </p:txBody>
        </p:sp>
        <p:sp>
          <p:nvSpPr>
            <p:cNvPr id="201" name="CuadroTexto 64">
              <a:extLst>
                <a:ext uri="{FF2B5EF4-FFF2-40B4-BE49-F238E27FC236}">
                  <a16:creationId xmlns:a16="http://schemas.microsoft.com/office/drawing/2014/main" id="{608B8CE5-56D9-F942-942E-4C742BF13EB6}"/>
                </a:ext>
              </a:extLst>
            </p:cNvPr>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202" name="CuadroTexto 65">
              <a:extLst>
                <a:ext uri="{FF2B5EF4-FFF2-40B4-BE49-F238E27FC236}">
                  <a16:creationId xmlns:a16="http://schemas.microsoft.com/office/drawing/2014/main" id="{67A27798-8369-204C-9BBE-6697F7BB652C}"/>
                </a:ext>
              </a:extLst>
            </p:cNvPr>
            <p:cNvSpPr txBox="1"/>
            <p:nvPr/>
          </p:nvSpPr>
          <p:spPr>
            <a:xfrm>
              <a:off x="5584594" y="1545042"/>
              <a:ext cx="677013" cy="261610"/>
            </a:xfrm>
            <a:prstGeom prst="rect">
              <a:avLst/>
            </a:prstGeom>
            <a:noFill/>
          </p:spPr>
          <p:txBody>
            <a:bodyPr wrap="none" rtlCol="0">
              <a:spAutoFit/>
            </a:bodyPr>
            <a:lstStyle/>
            <a:p>
              <a:r>
                <a:rPr lang="es-ES" sz="1100" b="1" dirty="0">
                  <a:solidFill>
                    <a:schemeClr val="tx2">
                      <a:lumMod val="60000"/>
                      <a:lumOff val="40000"/>
                    </a:schemeClr>
                  </a:solidFill>
                </a:rPr>
                <a:t>Etiqueta</a:t>
              </a:r>
            </a:p>
          </p:txBody>
        </p:sp>
        <p:cxnSp>
          <p:nvCxnSpPr>
            <p:cNvPr id="203" name="Conector recto de flecha 66">
              <a:extLst>
                <a:ext uri="{FF2B5EF4-FFF2-40B4-BE49-F238E27FC236}">
                  <a16:creationId xmlns:a16="http://schemas.microsoft.com/office/drawing/2014/main" id="{DABD0594-33C4-B14F-BDA8-C13C803083D7}"/>
                </a:ext>
              </a:extLst>
            </p:cNvPr>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4" name="Conector recto de flecha 67">
              <a:extLst>
                <a:ext uri="{FF2B5EF4-FFF2-40B4-BE49-F238E27FC236}">
                  <a16:creationId xmlns:a16="http://schemas.microsoft.com/office/drawing/2014/main" id="{1BF9FB20-2A98-D043-B40E-6ECA407852F8}"/>
                </a:ext>
              </a:extLst>
            </p:cNvPr>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5" name="Conector recto de flecha 68">
              <a:extLst>
                <a:ext uri="{FF2B5EF4-FFF2-40B4-BE49-F238E27FC236}">
                  <a16:creationId xmlns:a16="http://schemas.microsoft.com/office/drawing/2014/main" id="{E717AA3C-4C3E-4E40-9F21-F325FDE34CAB}"/>
                </a:ext>
              </a:extLst>
            </p:cNvPr>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06" name="CuadroTexto 64">
              <a:extLst>
                <a:ext uri="{FF2B5EF4-FFF2-40B4-BE49-F238E27FC236}">
                  <a16:creationId xmlns:a16="http://schemas.microsoft.com/office/drawing/2014/main" id="{8D969871-1A5C-3545-8790-50EF042ECB5B}"/>
                </a:ext>
              </a:extLst>
            </p:cNvPr>
            <p:cNvSpPr txBox="1"/>
            <p:nvPr/>
          </p:nvSpPr>
          <p:spPr>
            <a:xfrm>
              <a:off x="7483159" y="1550473"/>
              <a:ext cx="495649" cy="261610"/>
            </a:xfrm>
            <a:prstGeom prst="rect">
              <a:avLst/>
            </a:prstGeom>
            <a:noFill/>
          </p:spPr>
          <p:txBody>
            <a:bodyPr wrap="none" rtlCol="0">
              <a:spAutoFit/>
            </a:bodyPr>
            <a:lstStyle/>
            <a:p>
              <a:r>
                <a:rPr lang="es-ES" sz="1100" b="1" dirty="0">
                  <a:solidFill>
                    <a:schemeClr val="tx2">
                      <a:lumMod val="60000"/>
                      <a:lumOff val="40000"/>
                    </a:schemeClr>
                  </a:solidFill>
                </a:rPr>
                <a:t>Color</a:t>
              </a:r>
            </a:p>
          </p:txBody>
        </p:sp>
        <p:cxnSp>
          <p:nvCxnSpPr>
            <p:cNvPr id="207" name="Conector recto de flecha 68">
              <a:extLst>
                <a:ext uri="{FF2B5EF4-FFF2-40B4-BE49-F238E27FC236}">
                  <a16:creationId xmlns:a16="http://schemas.microsoft.com/office/drawing/2014/main" id="{364D5EDA-EB69-894D-8B04-2989F2D98AB3}"/>
                </a:ext>
              </a:extLst>
            </p:cNvPr>
            <p:cNvCxnSpPr/>
            <p:nvPr/>
          </p:nvCxnSpPr>
          <p:spPr>
            <a:xfrm flipV="1">
              <a:off x="7627175"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08" name="Agrupar 35">
            <a:extLst>
              <a:ext uri="{FF2B5EF4-FFF2-40B4-BE49-F238E27FC236}">
                <a16:creationId xmlns:a16="http://schemas.microsoft.com/office/drawing/2014/main" id="{B070C697-A893-1042-AF4D-0AF604631C70}"/>
              </a:ext>
            </a:extLst>
          </p:cNvPr>
          <p:cNvGrpSpPr/>
          <p:nvPr/>
        </p:nvGrpSpPr>
        <p:grpSpPr>
          <a:xfrm>
            <a:off x="8161351" y="1832538"/>
            <a:ext cx="886966" cy="2152209"/>
            <a:chOff x="7740352" y="1832538"/>
            <a:chExt cx="886966" cy="2152209"/>
          </a:xfrm>
        </p:grpSpPr>
        <p:sp>
          <p:nvSpPr>
            <p:cNvPr id="209" name="Rombo 99">
              <a:extLst>
                <a:ext uri="{FF2B5EF4-FFF2-40B4-BE49-F238E27FC236}">
                  <a16:creationId xmlns:a16="http://schemas.microsoft.com/office/drawing/2014/main" id="{43393FAA-9BBC-1240-9EB0-A591F07D8CE3}"/>
                </a:ext>
              </a:extLst>
            </p:cNvPr>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210" name="Rombo 100">
              <a:extLst>
                <a:ext uri="{FF2B5EF4-FFF2-40B4-BE49-F238E27FC236}">
                  <a16:creationId xmlns:a16="http://schemas.microsoft.com/office/drawing/2014/main" id="{75F5B118-2987-6A46-81FA-17A8E9B8E598}"/>
                </a:ext>
              </a:extLst>
            </p:cNvPr>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211" name="Conector recto de flecha 192">
              <a:extLst>
                <a:ext uri="{FF2B5EF4-FFF2-40B4-BE49-F238E27FC236}">
                  <a16:creationId xmlns:a16="http://schemas.microsoft.com/office/drawing/2014/main" id="{84722CD6-063F-2942-9427-673D70106009}"/>
                </a:ext>
              </a:extLst>
            </p:cNvPr>
            <p:cNvCxnSpPr>
              <a:cxnSpLocks/>
              <a:stCxn id="209" idx="2"/>
              <a:endCxn id="210"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12" name="Picture 211">
            <a:extLst>
              <a:ext uri="{FF2B5EF4-FFF2-40B4-BE49-F238E27FC236}">
                <a16:creationId xmlns:a16="http://schemas.microsoft.com/office/drawing/2014/main" id="{3EAC2573-EF36-EE41-A980-26B184C9ECCB}"/>
              </a:ext>
            </a:extLst>
          </p:cNvPr>
          <p:cNvPicPr>
            <a:picLocks noChangeAspect="1"/>
          </p:cNvPicPr>
          <p:nvPr/>
        </p:nvPicPr>
        <p:blipFill>
          <a:blip r:embed="rId9"/>
          <a:stretch>
            <a:fillRect/>
          </a:stretch>
        </p:blipFill>
        <p:spPr>
          <a:xfrm>
            <a:off x="6565709" y="4542136"/>
            <a:ext cx="2315191" cy="1560653"/>
          </a:xfrm>
          <a:prstGeom prst="rect">
            <a:avLst/>
          </a:prstGeom>
        </p:spPr>
      </p:pic>
      <p:grpSp>
        <p:nvGrpSpPr>
          <p:cNvPr id="213" name="Agrupar 13">
            <a:extLst>
              <a:ext uri="{FF2B5EF4-FFF2-40B4-BE49-F238E27FC236}">
                <a16:creationId xmlns:a16="http://schemas.microsoft.com/office/drawing/2014/main" id="{E3E9B6B8-3AB4-7344-8091-534ABA6540A2}"/>
              </a:ext>
            </a:extLst>
          </p:cNvPr>
          <p:cNvGrpSpPr/>
          <p:nvPr/>
        </p:nvGrpSpPr>
        <p:grpSpPr>
          <a:xfrm>
            <a:off x="8216960" y="524108"/>
            <a:ext cx="742950" cy="1308430"/>
            <a:chOff x="7812360" y="524108"/>
            <a:chExt cx="742950" cy="1308430"/>
          </a:xfrm>
        </p:grpSpPr>
        <p:sp>
          <p:nvSpPr>
            <p:cNvPr id="214" name="Rombo 169">
              <a:extLst>
                <a:ext uri="{FF2B5EF4-FFF2-40B4-BE49-F238E27FC236}">
                  <a16:creationId xmlns:a16="http://schemas.microsoft.com/office/drawing/2014/main" id="{676B0ABF-3574-7D40-A3D6-1D017D30A451}"/>
                </a:ext>
              </a:extLst>
            </p:cNvPr>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215" name="Conector recto de flecha 171">
              <a:extLst>
                <a:ext uri="{FF2B5EF4-FFF2-40B4-BE49-F238E27FC236}">
                  <a16:creationId xmlns:a16="http://schemas.microsoft.com/office/drawing/2014/main" id="{801474C2-4A30-6F42-8B26-FDB790EB2F49}"/>
                </a:ext>
              </a:extLst>
            </p:cNvPr>
            <p:cNvCxnSpPr>
              <a:cxnSpLocks/>
              <a:stCxn id="214"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16" name="Agrupar 171">
            <a:extLst>
              <a:ext uri="{FF2B5EF4-FFF2-40B4-BE49-F238E27FC236}">
                <a16:creationId xmlns:a16="http://schemas.microsoft.com/office/drawing/2014/main" id="{DDB8635B-FFFE-4649-A5E3-85CC5021D2F1}"/>
              </a:ext>
            </a:extLst>
          </p:cNvPr>
          <p:cNvGrpSpPr/>
          <p:nvPr/>
        </p:nvGrpSpPr>
        <p:grpSpPr>
          <a:xfrm>
            <a:off x="7841059" y="2594358"/>
            <a:ext cx="250916" cy="250916"/>
            <a:chOff x="5581464" y="4190410"/>
            <a:chExt cx="250916" cy="250916"/>
          </a:xfrm>
        </p:grpSpPr>
        <p:sp>
          <p:nvSpPr>
            <p:cNvPr id="217" name="Elipse 172">
              <a:extLst>
                <a:ext uri="{FF2B5EF4-FFF2-40B4-BE49-F238E27FC236}">
                  <a16:creationId xmlns:a16="http://schemas.microsoft.com/office/drawing/2014/main" id="{2E5FC7EE-9237-C343-A51D-60F7FB041FCB}"/>
                </a:ext>
              </a:extLst>
            </p:cNvPr>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218" name="CuadroTexto 173">
              <a:extLst>
                <a:ext uri="{FF2B5EF4-FFF2-40B4-BE49-F238E27FC236}">
                  <a16:creationId xmlns:a16="http://schemas.microsoft.com/office/drawing/2014/main" id="{6ABDB0F0-C605-E44C-AEB0-CF3EE22A38BC}"/>
                </a:ext>
              </a:extLst>
            </p:cNvPr>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Tree>
    <p:extLst>
      <p:ext uri="{BB962C8B-B14F-4D97-AF65-F5344CB8AC3E}">
        <p14:creationId xmlns:p14="http://schemas.microsoft.com/office/powerpoint/2010/main" val="32749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23" name="Picture 22">
            <a:extLst>
              <a:ext uri="{FF2B5EF4-FFF2-40B4-BE49-F238E27FC236}">
                <a16:creationId xmlns:a16="http://schemas.microsoft.com/office/drawing/2014/main" id="{B3AE18C9-5176-8D4E-82FD-FD9E1DB0C115}"/>
              </a:ext>
            </a:extLst>
          </p:cNvPr>
          <p:cNvPicPr>
            <a:picLocks noChangeAspect="1"/>
          </p:cNvPicPr>
          <p:nvPr/>
        </p:nvPicPr>
        <p:blipFill>
          <a:blip r:embed="rId2"/>
          <a:stretch>
            <a:fillRect/>
          </a:stretch>
        </p:blipFill>
        <p:spPr>
          <a:xfrm>
            <a:off x="1056716" y="2068920"/>
            <a:ext cx="2176839" cy="2470712"/>
          </a:xfrm>
          <a:prstGeom prst="rect">
            <a:avLst/>
          </a:prstGeom>
          <a:ln w="57150" cmpd="sng">
            <a:solidFill>
              <a:srgbClr val="9C3F97"/>
            </a:solidFill>
          </a:ln>
        </p:spPr>
      </p:pic>
    </p:spTree>
    <p:extLst>
      <p:ext uri="{BB962C8B-B14F-4D97-AF65-F5344CB8AC3E}">
        <p14:creationId xmlns:p14="http://schemas.microsoft.com/office/powerpoint/2010/main" val="389505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pic>
        <p:nvPicPr>
          <p:cNvPr id="9" name="Imagen 8" descr="Screen Shot 2019-09-29 at 10.2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400"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3">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Tabla de atributos. Un registro por cada polígono. Contiene información temática de cada polígono.</a:t>
              </a:r>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Delimitación geográfica de biomas. Polígonos</a:t>
              </a:r>
            </a:p>
          </p:txBody>
        </p:sp>
      </p:grpSp>
      <p:grpSp>
        <p:nvGrpSpPr>
          <p:cNvPr id="22" name="Agrupar 21"/>
          <p:cNvGrpSpPr/>
          <p:nvPr/>
        </p:nvGrpSpPr>
        <p:grpSpPr>
          <a:xfrm>
            <a:off x="3865210"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2964932"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5434616"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4 archivos con el mismo nombre y distintas extensiones. Es una capa vectorial que contiene la distribución espacial de los biomas. Este formato se llama </a:t>
              </a:r>
              <a:r>
                <a:rPr lang="es-ES" sz="1200" b="1" dirty="0" err="1"/>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449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6533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3282429"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2 archivos </a:t>
              </a:r>
              <a:r>
                <a:rPr lang="es-ES" sz="1200" dirty="0" err="1"/>
                <a:t>raster</a:t>
              </a:r>
              <a:r>
                <a:rPr lang="es-ES" sz="1200" dirty="0"/>
                <a:t> en formato TIFF</a:t>
              </a:r>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Precipitación total anual (amarillo menos lluvia. Azul más lluvia)</a:t>
              </a:r>
            </a:p>
          </p:txBody>
        </p:sp>
      </p:grpSp>
      <p:grpSp>
        <p:nvGrpSpPr>
          <p:cNvPr id="43" name="Agrupar 42"/>
          <p:cNvGrpSpPr/>
          <p:nvPr/>
        </p:nvGrpSpPr>
        <p:grpSpPr>
          <a:xfrm>
            <a:off x="3205145"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cxnSpLocks/>
            </p:cNvCxnSpPr>
            <p:nvPr/>
          </p:nvCxnSpPr>
          <p:spPr>
            <a:xfrm flipH="1">
              <a:off x="7371650" y="3254100"/>
              <a:ext cx="691210" cy="997639"/>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a:t>Temperatura media anual (rojo: calor)</a:t>
              </a:r>
            </a:p>
          </p:txBody>
        </p:sp>
        <p:pic>
          <p:nvPicPr>
            <p:cNvPr id="31" name="Imagen 30" descr="Screen Shot 2019-09-30 at 23.3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grpSp>
        <p:nvGrpSpPr>
          <p:cNvPr id="44" name="Agrupar 43"/>
          <p:cNvGrpSpPr/>
          <p:nvPr/>
        </p:nvGrpSpPr>
        <p:grpSpPr>
          <a:xfrm>
            <a:off x="2462786" y="2576568"/>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8" name="CuadroTexto 5">
            <a:extLst>
              <a:ext uri="{FF2B5EF4-FFF2-40B4-BE49-F238E27FC236}">
                <a16:creationId xmlns:a16="http://schemas.microsoft.com/office/drawing/2014/main" id="{3705B6F2-0ED9-CE40-87C6-8E0E31E4D7E9}"/>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spTree>
    <p:extLst>
      <p:ext uri="{BB962C8B-B14F-4D97-AF65-F5344CB8AC3E}">
        <p14:creationId xmlns:p14="http://schemas.microsoft.com/office/powerpoint/2010/main" val="177704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11" name="Group 10">
            <a:extLst>
              <a:ext uri="{FF2B5EF4-FFF2-40B4-BE49-F238E27FC236}">
                <a16:creationId xmlns:a16="http://schemas.microsoft.com/office/drawing/2014/main" id="{90E050FD-2FD1-3F42-A1F7-0B1060043BFA}"/>
              </a:ext>
            </a:extLst>
          </p:cNvPr>
          <p:cNvGrpSpPr/>
          <p:nvPr/>
        </p:nvGrpSpPr>
        <p:grpSpPr>
          <a:xfrm>
            <a:off x="948167" y="2120651"/>
            <a:ext cx="2438400" cy="1545041"/>
            <a:chOff x="948167" y="2120651"/>
            <a:chExt cx="2438400" cy="1545041"/>
          </a:xfrm>
        </p:grpSpPr>
        <p:pic>
          <p:nvPicPr>
            <p:cNvPr id="7" name="Imagen 6" descr="Screen Shot 2019-09-29 at 10.27.58.png"/>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9" name="Rectangle 8">
              <a:extLst>
                <a:ext uri="{FF2B5EF4-FFF2-40B4-BE49-F238E27FC236}">
                  <a16:creationId xmlns:a16="http://schemas.microsoft.com/office/drawing/2014/main" id="{8CAF5BFF-B807-CB48-A038-A98D510E85E9}"/>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0" name="Rectangle 19">
              <a:extLst>
                <a:ext uri="{FF2B5EF4-FFF2-40B4-BE49-F238E27FC236}">
                  <a16:creationId xmlns:a16="http://schemas.microsoft.com/office/drawing/2014/main" id="{E8F809D4-2670-444F-99EC-F87A4A556A0C}"/>
                </a:ext>
              </a:extLst>
            </p:cNvPr>
            <p:cNvSpPr/>
            <p:nvPr/>
          </p:nvSpPr>
          <p:spPr>
            <a:xfrm>
              <a:off x="1078923" y="2486987"/>
              <a:ext cx="2307644" cy="555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17" name="Agrupar 16"/>
          <p:cNvGrpSpPr/>
          <p:nvPr/>
        </p:nvGrpSpPr>
        <p:grpSpPr>
          <a:xfrm>
            <a:off x="1078923" y="2638763"/>
            <a:ext cx="7203366" cy="1015663"/>
            <a:chOff x="1078923" y="2638763"/>
            <a:chExt cx="7203366" cy="1015663"/>
          </a:xfrm>
        </p:grpSpPr>
        <p:sp>
          <p:nvSpPr>
            <p:cNvPr id="8" name="CuadroTexto 7"/>
            <p:cNvSpPr txBox="1"/>
            <p:nvPr/>
          </p:nvSpPr>
          <p:spPr>
            <a:xfrm>
              <a:off x="5423520" y="2638763"/>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“Proyecto” de QGIS. Al abrirlo veremos la información cartográfica descrita anteriormente. Un proyecto permite visualizar y analizar la información geográfica contenida en otros archivos </a:t>
              </a:r>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cxnSpLocks/>
              <a:stCxn id="25" idx="3"/>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84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31B5291-606A-BF40-BDE0-BE757BB3B7C4}"/>
              </a:ext>
            </a:extLst>
          </p:cNvPr>
          <p:cNvGrpSpPr/>
          <p:nvPr/>
        </p:nvGrpSpPr>
        <p:grpSpPr>
          <a:xfrm>
            <a:off x="987488" y="2431053"/>
            <a:ext cx="2438400" cy="1545041"/>
            <a:chOff x="948167" y="2120651"/>
            <a:chExt cx="2438400" cy="1545041"/>
          </a:xfrm>
        </p:grpSpPr>
        <p:pic>
          <p:nvPicPr>
            <p:cNvPr id="21" name="Imagen 6" descr="Screen Shot 2019-09-29 at 10.27.58.png">
              <a:extLst>
                <a:ext uri="{FF2B5EF4-FFF2-40B4-BE49-F238E27FC236}">
                  <a16:creationId xmlns:a16="http://schemas.microsoft.com/office/drawing/2014/main" id="{EE30872A-DE1F-6E47-975F-BC4DDBDB6BCB}"/>
                </a:ext>
              </a:extLst>
            </p:cNvPr>
            <p:cNvPicPr>
              <a:picLocks noChangeAspect="1"/>
            </p:cNvPicPr>
            <p:nvPr/>
          </p:nvPicPr>
          <p:blipFill rotWithShape="1">
            <a:blip r:embed="rId2">
              <a:extLst>
                <a:ext uri="{28A0092B-C50C-407E-A947-70E740481C1C}">
                  <a14:useLocalDpi xmlns:a14="http://schemas.microsoft.com/office/drawing/2010/main" val="0"/>
                </a:ext>
              </a:extLst>
            </a:blip>
            <a:srcRect b="14925"/>
            <a:stretch/>
          </p:blipFill>
          <p:spPr>
            <a:xfrm>
              <a:off x="948167" y="2120651"/>
              <a:ext cx="2438400" cy="1545041"/>
            </a:xfrm>
            <a:prstGeom prst="rect">
              <a:avLst/>
            </a:prstGeom>
            <a:ln w="57150" cmpd="sng">
              <a:solidFill>
                <a:srgbClr val="9C3F97"/>
              </a:solidFill>
            </a:ln>
          </p:spPr>
        </p:pic>
        <p:sp>
          <p:nvSpPr>
            <p:cNvPr id="22" name="Rectangle 21">
              <a:extLst>
                <a:ext uri="{FF2B5EF4-FFF2-40B4-BE49-F238E27FC236}">
                  <a16:creationId xmlns:a16="http://schemas.microsoft.com/office/drawing/2014/main" id="{ECF2E226-AC26-024C-AABC-09F45C7F5B1C}"/>
                </a:ext>
              </a:extLst>
            </p:cNvPr>
            <p:cNvSpPr/>
            <p:nvPr/>
          </p:nvSpPr>
          <p:spPr>
            <a:xfrm>
              <a:off x="1078923" y="3301550"/>
              <a:ext cx="2307644" cy="364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3" name="Rectangle 22">
              <a:extLst>
                <a:ext uri="{FF2B5EF4-FFF2-40B4-BE49-F238E27FC236}">
                  <a16:creationId xmlns:a16="http://schemas.microsoft.com/office/drawing/2014/main" id="{0BBC25C1-EC84-D846-9DE0-D560615BB965}"/>
                </a:ext>
              </a:extLst>
            </p:cNvPr>
            <p:cNvSpPr/>
            <p:nvPr/>
          </p:nvSpPr>
          <p:spPr>
            <a:xfrm>
              <a:off x="1078923" y="2486987"/>
              <a:ext cx="2307644" cy="9142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0</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Vistazo a la información aportada por el profesor</a:t>
            </a:r>
          </a:p>
        </p:txBody>
      </p:sp>
      <p:sp>
        <p:nvSpPr>
          <p:cNvPr id="16" name="CuadroTexto 5">
            <a:extLst>
              <a:ext uri="{FF2B5EF4-FFF2-40B4-BE49-F238E27FC236}">
                <a16:creationId xmlns:a16="http://schemas.microsoft.com/office/drawing/2014/main" id="{E706E016-C660-314C-89E7-F6BEB69A09E3}"/>
              </a:ext>
            </a:extLst>
          </p:cNvPr>
          <p:cNvSpPr txBox="1"/>
          <p:nvPr/>
        </p:nvSpPr>
        <p:spPr>
          <a:xfrm>
            <a:off x="948167" y="1123368"/>
            <a:ext cx="7898678" cy="615553"/>
          </a:xfrm>
          <a:prstGeom prst="rect">
            <a:avLst/>
          </a:prstGeom>
          <a:noFill/>
        </p:spPr>
        <p:txBody>
          <a:bodyPr wrap="square" rtlCol="0">
            <a:spAutoFit/>
          </a:bodyPr>
          <a:lstStyle/>
          <a:p>
            <a:r>
              <a:rPr lang="es-ES" sz="2000" dirty="0">
                <a:solidFill>
                  <a:srgbClr val="9C3F97"/>
                </a:solidFill>
              </a:rPr>
              <a:t>Una vez descargados y descomprimidos los archivos verás lo siguiente</a:t>
            </a:r>
          </a:p>
          <a:p>
            <a:r>
              <a:rPr lang="es-ES" sz="1400" dirty="0">
                <a:solidFill>
                  <a:srgbClr val="9C3F97"/>
                </a:solidFill>
              </a:rPr>
              <a:t>(por favor, no descomprimas el </a:t>
            </a:r>
            <a:r>
              <a:rPr lang="es-ES" sz="1400" dirty="0" err="1">
                <a:solidFill>
                  <a:srgbClr val="9C3F97"/>
                </a:solidFill>
              </a:rPr>
              <a:t>zip</a:t>
            </a:r>
            <a:r>
              <a:rPr lang="es-ES" sz="1400" dirty="0">
                <a:solidFill>
                  <a:srgbClr val="9C3F97"/>
                </a:solidFill>
              </a:rPr>
              <a:t> en el escritorio de Windows. Hazlo en tu carpeta personal)</a:t>
            </a:r>
          </a:p>
        </p:txBody>
      </p:sp>
      <p:grpSp>
        <p:nvGrpSpPr>
          <p:cNvPr id="6" name="Group 5">
            <a:extLst>
              <a:ext uri="{FF2B5EF4-FFF2-40B4-BE49-F238E27FC236}">
                <a16:creationId xmlns:a16="http://schemas.microsoft.com/office/drawing/2014/main" id="{6B0D8756-410C-3C4E-BEE5-6768F3E7ECD7}"/>
              </a:ext>
            </a:extLst>
          </p:cNvPr>
          <p:cNvGrpSpPr/>
          <p:nvPr/>
        </p:nvGrpSpPr>
        <p:grpSpPr>
          <a:xfrm>
            <a:off x="1078923" y="2638763"/>
            <a:ext cx="7203366" cy="1015663"/>
            <a:chOff x="1078923" y="2638763"/>
            <a:chExt cx="7203366" cy="1015663"/>
          </a:xfrm>
        </p:grpSpPr>
        <p:grpSp>
          <p:nvGrpSpPr>
            <p:cNvPr id="17" name="Agrupar 16"/>
            <p:cNvGrpSpPr/>
            <p:nvPr/>
          </p:nvGrpSpPr>
          <p:grpSpPr>
            <a:xfrm>
              <a:off x="3544965" y="2638763"/>
              <a:ext cx="4737324" cy="1015663"/>
              <a:chOff x="3544965" y="2638763"/>
              <a:chExt cx="4737324" cy="1015663"/>
            </a:xfrm>
          </p:grpSpPr>
          <p:sp>
            <p:nvSpPr>
              <p:cNvPr id="8" name="CuadroTexto 7"/>
              <p:cNvSpPr txBox="1"/>
              <p:nvPr/>
            </p:nvSpPr>
            <p:spPr>
              <a:xfrm>
                <a:off x="5656333" y="2638763"/>
                <a:ext cx="2625956"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Tabla que muestra la lista de biomas y un color asignado a cada uno. Esto permitirá que cada punto de la gráfica tenga un color correspondiente al bioma en el que está.</a:t>
                </a:r>
              </a:p>
            </p:txBody>
          </p:sp>
          <p:cxnSp>
            <p:nvCxnSpPr>
              <p:cNvPr id="27" name="Conector recto de flecha 26"/>
              <p:cNvCxnSpPr>
                <a:cxnSpLocks/>
              </p:cNvCxnSpPr>
              <p:nvPr/>
            </p:nvCxnSpPr>
            <p:spPr>
              <a:xfrm flipV="1">
                <a:off x="3544965" y="3203574"/>
                <a:ext cx="2036953" cy="1"/>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4" name="Rectángulo 24">
              <a:extLst>
                <a:ext uri="{FF2B5EF4-FFF2-40B4-BE49-F238E27FC236}">
                  <a16:creationId xmlns:a16="http://schemas.microsoft.com/office/drawing/2014/main" id="{5C759A51-4760-D44E-ACDF-90FF8C964694}"/>
                </a:ext>
              </a:extLst>
            </p:cNvPr>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pic>
        <p:nvPicPr>
          <p:cNvPr id="15" name="Picture 14">
            <a:extLst>
              <a:ext uri="{FF2B5EF4-FFF2-40B4-BE49-F238E27FC236}">
                <a16:creationId xmlns:a16="http://schemas.microsoft.com/office/drawing/2014/main" id="{E59C7D79-CD61-5C40-8DC5-8DC7C36A1D70}"/>
              </a:ext>
            </a:extLst>
          </p:cNvPr>
          <p:cNvPicPr>
            <a:picLocks noChangeAspect="1"/>
          </p:cNvPicPr>
          <p:nvPr/>
        </p:nvPicPr>
        <p:blipFill rotWithShape="1">
          <a:blip r:embed="rId3"/>
          <a:srcRect t="61025" b="28822"/>
          <a:stretch/>
        </p:blipFill>
        <p:spPr>
          <a:xfrm>
            <a:off x="1129972" y="3078759"/>
            <a:ext cx="2176839" cy="250853"/>
          </a:xfrm>
          <a:prstGeom prst="rect">
            <a:avLst/>
          </a:prstGeom>
          <a:ln w="57150" cmpd="sng">
            <a:noFill/>
          </a:ln>
        </p:spPr>
      </p:pic>
    </p:spTree>
    <p:extLst>
      <p:ext uri="{BB962C8B-B14F-4D97-AF65-F5344CB8AC3E}">
        <p14:creationId xmlns:p14="http://schemas.microsoft.com/office/powerpoint/2010/main" val="207894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1165A0-B9EB-ED43-B4E6-D28441EC26F5}"/>
              </a:ext>
            </a:extLst>
          </p:cNvPr>
          <p:cNvPicPr>
            <a:picLocks noChangeAspect="1"/>
          </p:cNvPicPr>
          <p:nvPr/>
        </p:nvPicPr>
        <p:blipFill>
          <a:blip r:embed="rId2"/>
          <a:stretch>
            <a:fillRect/>
          </a:stretch>
        </p:blipFill>
        <p:spPr>
          <a:xfrm>
            <a:off x="702797" y="1874699"/>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a:solidFill>
                  <a:srgbClr val="9C3F97"/>
                </a:solidFill>
              </a:rPr>
              <a:t>Busca en tu ordenador el icono de QGIS 2.16 y ábrelo.</a:t>
            </a:r>
          </a:p>
          <a:p>
            <a:r>
              <a:rPr lang="es-ES" sz="2000" dirty="0">
                <a:solidFill>
                  <a:srgbClr val="9C3F97"/>
                </a:solidFill>
              </a:rPr>
              <a:t>Ve al menú proyecto y dale al botón “abrir”. Navega hacia donde tengas los archivos y selecciona “</a:t>
            </a:r>
            <a:r>
              <a:rPr lang="es-ES" sz="2000" dirty="0" err="1">
                <a:solidFill>
                  <a:srgbClr val="9C3F97"/>
                </a:solidFill>
              </a:rPr>
              <a:t>clima_vs_biomas.qgs</a:t>
            </a:r>
            <a:r>
              <a:rPr lang="es-ES" sz="2000" dirty="0">
                <a:solidFill>
                  <a:srgbClr val="9C3F97"/>
                </a:solidFill>
              </a:rPr>
              <a:t>”. Dale a aceptar</a:t>
            </a:r>
            <a:endParaRPr lang="es-ES" sz="1400" dirty="0">
              <a:solidFill>
                <a:srgbClr val="9C3F97"/>
              </a:solidFill>
            </a:endParaRPr>
          </a:p>
        </p:txBody>
      </p:sp>
      <p:sp>
        <p:nvSpPr>
          <p:cNvPr id="8" name="Rectángulo 7"/>
          <p:cNvSpPr/>
          <p:nvPr/>
        </p:nvSpPr>
        <p:spPr>
          <a:xfrm>
            <a:off x="948166" y="2489200"/>
            <a:ext cx="1443893" cy="1371941"/>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3979596"/>
            <a:ext cx="1403266" cy="196805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516283" y="2409470"/>
            <a:ext cx="5924919" cy="3190218"/>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Visualizador de información geográfica. Aquí se despliegan las capas activas.</a:t>
            </a: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Explorador de archivos geográficos. Nos movemos por carpetas para cargar lo que queramos</a:t>
            </a: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Tabla de contenidos. Vemos las capas que hay cargadas en el proyecto actual.</a:t>
            </a:r>
          </a:p>
        </p:txBody>
      </p:sp>
      <p:sp>
        <p:nvSpPr>
          <p:cNvPr id="16" name="Rectángulo 15"/>
          <p:cNvSpPr/>
          <p:nvPr/>
        </p:nvSpPr>
        <p:spPr>
          <a:xfrm>
            <a:off x="702797" y="1980577"/>
            <a:ext cx="7738406" cy="366622"/>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Barras de botones y menús. Aquí accedemos a las herramientas del SIG</a:t>
            </a:r>
          </a:p>
        </p:txBody>
      </p:sp>
    </p:spTree>
    <p:extLst>
      <p:ext uri="{BB962C8B-B14F-4D97-AF65-F5344CB8AC3E}">
        <p14:creationId xmlns:p14="http://schemas.microsoft.com/office/powerpoint/2010/main" val="350716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077DD06-B11B-CA4D-9C10-0EBDF5F68F89}"/>
              </a:ext>
            </a:extLst>
          </p:cNvPr>
          <p:cNvPicPr>
            <a:picLocks noChangeAspect="1"/>
          </p:cNvPicPr>
          <p:nvPr/>
        </p:nvPicPr>
        <p:blipFill>
          <a:blip r:embed="rId2"/>
          <a:stretch>
            <a:fillRect/>
          </a:stretch>
        </p:blipFill>
        <p:spPr>
          <a:xfrm>
            <a:off x="751840" y="1497877"/>
            <a:ext cx="7835510" cy="42040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a:solidFill>
                  <a:srgbClr val="9C3F97"/>
                </a:solidFill>
              </a:rPr>
              <a:t>Practiquemos un poco con algunas herramientas sencillas:</a:t>
            </a:r>
            <a:endParaRPr lang="es-ES" sz="1400" dirty="0">
              <a:solidFill>
                <a:srgbClr val="9C3F97"/>
              </a:solidFill>
            </a:endParaRPr>
          </a:p>
        </p:txBody>
      </p:sp>
      <p:grpSp>
        <p:nvGrpSpPr>
          <p:cNvPr id="11" name="Agrupar 10"/>
          <p:cNvGrpSpPr/>
          <p:nvPr/>
        </p:nvGrpSpPr>
        <p:grpSpPr>
          <a:xfrm>
            <a:off x="1085744" y="3880311"/>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3716672"/>
            <a:chOff x="2411760" y="1737360"/>
            <a:chExt cx="3341218" cy="3716672"/>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Usa el Zoom (+ y -) para alejarte y acercarte a cualquier sitio que quieras. Verás como la capa “</a:t>
                </a:r>
                <a:r>
                  <a:rPr lang="es-ES" sz="1200" dirty="0" err="1">
                    <a:solidFill>
                      <a:schemeClr val="bg1"/>
                    </a:solidFill>
                    <a:latin typeface="Arial"/>
                    <a:cs typeface="Arial"/>
                  </a:rPr>
                  <a:t>google</a:t>
                </a:r>
                <a:r>
                  <a:rPr lang="es-ES" sz="1200" dirty="0">
                    <a:solidFill>
                      <a:schemeClr val="bg1"/>
                    </a:solidFill>
                    <a:latin typeface="Arial"/>
                    <a:cs typeface="Arial"/>
                  </a:rPr>
                  <a:t> </a:t>
                </a:r>
                <a:r>
                  <a:rPr lang="es-ES" sz="1200" dirty="0" err="1">
                    <a:solidFill>
                      <a:schemeClr val="bg1"/>
                    </a:solidFill>
                    <a:latin typeface="Arial"/>
                    <a:cs typeface="Arial"/>
                  </a:rPr>
                  <a:t>satellites</a:t>
                </a:r>
                <a:r>
                  <a:rPr lang="es-ES" sz="1200" dirty="0">
                    <a:solidFill>
                      <a:schemeClr val="bg1"/>
                    </a:solidFill>
                    <a:latin typeface="Arial"/>
                    <a:cs typeface="Arial"/>
                  </a:rPr>
                  <a:t>” va mostrando imágenes cada vez más detalladas. También verás cómo cambian la escala y las coordenadas de tu ubicación</a:t>
                </a: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a:off x="4093058" y="3653318"/>
              <a:ext cx="1516699" cy="180071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61385" y="1805214"/>
            <a:ext cx="2035301" cy="1650670"/>
            <a:chOff x="461385" y="1805214"/>
            <a:chExt cx="2035301" cy="1650670"/>
          </a:xfrm>
        </p:grpSpPr>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ángulo 16"/>
            <p:cNvSpPr/>
            <p:nvPr/>
          </p:nvSpPr>
          <p:spPr>
            <a:xfrm>
              <a:off x="461385" y="2070889"/>
              <a:ext cx="2035301" cy="1384995"/>
            </a:xfrm>
            <a:prstGeom prst="rect">
              <a:avLst/>
            </a:prstGeom>
            <a:solidFill>
              <a:srgbClr val="9C3F97"/>
            </a:solidFill>
          </p:spPr>
          <p:txBody>
            <a:bodyPr wrap="square">
              <a:spAutoFit/>
            </a:bodyPr>
            <a:lstStyle/>
            <a:p>
              <a:pPr algn="ctr"/>
              <a:r>
                <a:rPr lang="es-ES" sz="1200" dirty="0">
                  <a:solidFill>
                    <a:schemeClr val="bg1"/>
                  </a:solidFill>
                  <a:latin typeface="Arial"/>
                  <a:cs typeface="Arial"/>
                </a:rPr>
                <a:t>La herramienta “desplazar mapa” (o pan en inglés” nos permite movernos por el mapa. Hay que seleccionarla, pinchar en el mapa y arrastrar para ir a donde queramos.</a:t>
              </a:r>
            </a:p>
          </p:txBody>
        </p:sp>
      </p:grpSp>
    </p:spTree>
    <p:extLst>
      <p:ext uri="{BB962C8B-B14F-4D97-AF65-F5344CB8AC3E}">
        <p14:creationId xmlns:p14="http://schemas.microsoft.com/office/powerpoint/2010/main" val="290482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Arrástralo hacia arriba para verlo en primera posición.</a:t>
              </a:r>
            </a:p>
            <a:p>
              <a:r>
                <a:rPr lang="es-ES" sz="1200" dirty="0">
                  <a:solidFill>
                    <a:schemeClr val="bg1"/>
                  </a:solidFill>
                  <a:latin typeface="Arial"/>
                  <a:cs typeface="Arial"/>
                </a:rPr>
                <a:t>Despliega también la leyenda haciendo </a:t>
              </a:r>
              <a:r>
                <a:rPr lang="es-ES" sz="1200" dirty="0" err="1">
                  <a:solidFill>
                    <a:schemeClr val="bg1"/>
                  </a:solidFill>
                  <a:latin typeface="Arial"/>
                  <a:cs typeface="Arial"/>
                </a:rPr>
                <a:t>click</a:t>
              </a:r>
              <a:r>
                <a:rPr lang="es-ES" sz="1200" dirty="0">
                  <a:solidFill>
                    <a:schemeClr val="bg1"/>
                  </a:solidFill>
                  <a:latin typeface="Arial"/>
                  <a:cs typeface="Arial"/>
                </a:rPr>
                <a:t> en el triángulo negro. Cada color muestra un tipo de bioma.</a:t>
              </a:r>
            </a:p>
            <a:p>
              <a:r>
                <a:rPr lang="es-ES" sz="1200" dirty="0">
                  <a:solidFill>
                    <a:schemeClr val="bg1"/>
                  </a:solidFill>
                  <a:latin typeface="Arial"/>
                  <a:cs typeface="Arial"/>
                </a:rPr>
                <a:t>Haz zoom en una zona cualquiera</a:t>
              </a: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81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a:solidFill>
                    <a:schemeClr val="bg1"/>
                  </a:solidFill>
                  <a:latin typeface="Arial"/>
                  <a:cs typeface="Arial"/>
                </a:rPr>
                <a:t>Ahora vamos a seleccionar la herramienta “identificar”.</a:t>
              </a:r>
            </a:p>
            <a:p>
              <a:r>
                <a:rPr lang="es-ES" sz="1200" dirty="0">
                  <a:solidFill>
                    <a:schemeClr val="bg1"/>
                  </a:solidFill>
                  <a:latin typeface="Arial"/>
                  <a:cs typeface="Arial"/>
                </a:rPr>
                <a:t>Luego haremos </a:t>
              </a:r>
              <a:r>
                <a:rPr lang="es-ES" sz="1200" dirty="0" err="1">
                  <a:solidFill>
                    <a:schemeClr val="bg1"/>
                  </a:solidFill>
                  <a:latin typeface="Arial"/>
                  <a:cs typeface="Arial"/>
                </a:rPr>
                <a:t>click</a:t>
              </a:r>
              <a:r>
                <a:rPr lang="es-ES" sz="1200" dirty="0">
                  <a:solidFill>
                    <a:schemeClr val="bg1"/>
                  </a:solidFill>
                  <a:latin typeface="Arial"/>
                  <a:cs typeface="Arial"/>
                </a:rPr>
                <a:t> en cualquier sitio de la vista para obtener información del polígono señalado.</a:t>
              </a:r>
            </a:p>
            <a:p>
              <a:r>
                <a:rPr lang="es-ES" sz="1200" dirty="0">
                  <a:solidFill>
                    <a:schemeClr val="bg1"/>
                  </a:solidFill>
                  <a:latin typeface="Arial"/>
                  <a:cs typeface="Arial"/>
                </a:rPr>
                <a:t>Se abrirá un panel a la </a:t>
              </a:r>
              <a:r>
                <a:rPr lang="es-ES" sz="1200" dirty="0" err="1">
                  <a:solidFill>
                    <a:schemeClr val="bg1"/>
                  </a:solidFill>
                  <a:latin typeface="Arial"/>
                  <a:cs typeface="Arial"/>
                </a:rPr>
                <a:t>dercha</a:t>
              </a:r>
              <a:r>
                <a:rPr lang="es-ES" sz="1200" dirty="0">
                  <a:solidFill>
                    <a:schemeClr val="bg1"/>
                  </a:solidFill>
                  <a:latin typeface="Arial"/>
                  <a:cs typeface="Arial"/>
                </a:rPr>
                <a:t> con información valiosa.</a:t>
              </a: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207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a:solidFill>
                    <a:schemeClr val="bg1"/>
                  </a:solidFill>
                  <a:latin typeface="Arial"/>
                  <a:cs typeface="Arial"/>
                </a:rPr>
                <a:t>Observamos que el polígono señalado contiene “Tropical and </a:t>
              </a:r>
              <a:r>
                <a:rPr lang="es-ES" sz="1200" dirty="0" err="1">
                  <a:solidFill>
                    <a:schemeClr val="bg1"/>
                  </a:solidFill>
                  <a:latin typeface="Arial"/>
                  <a:cs typeface="Arial"/>
                </a:rPr>
                <a:t>subropical</a:t>
              </a:r>
              <a:r>
                <a:rPr lang="es-ES" sz="1200" dirty="0">
                  <a:solidFill>
                    <a:schemeClr val="bg1"/>
                  </a:solidFill>
                  <a:latin typeface="Arial"/>
                  <a:cs typeface="Arial"/>
                </a:rPr>
                <a:t> </a:t>
              </a:r>
              <a:r>
                <a:rPr lang="es-ES" sz="1200" dirty="0" err="1">
                  <a:solidFill>
                    <a:schemeClr val="bg1"/>
                  </a:solidFill>
                  <a:latin typeface="Arial"/>
                  <a:cs typeface="Arial"/>
                </a:rPr>
                <a:t>grasslands</a:t>
              </a:r>
              <a:r>
                <a:rPr lang="mr-IN" sz="1200" dirty="0">
                  <a:solidFill>
                    <a:schemeClr val="bg1"/>
                  </a:solidFill>
                  <a:latin typeface="Arial"/>
                  <a:cs typeface="Arial"/>
                </a:rPr>
                <a:t>…</a:t>
              </a:r>
              <a:r>
                <a:rPr lang="es-ES_tradnl" sz="1200" dirty="0">
                  <a:solidFill>
                    <a:schemeClr val="bg1"/>
                  </a:solidFill>
                  <a:latin typeface="Arial"/>
                  <a:cs typeface="Arial"/>
                </a:rPr>
                <a:t>”. El código de este bioma (</a:t>
              </a:r>
              <a:r>
                <a:rPr lang="es-ES_tradnl" sz="1200" dirty="0" err="1">
                  <a:solidFill>
                    <a:schemeClr val="bg1"/>
                  </a:solidFill>
                  <a:latin typeface="Arial"/>
                  <a:cs typeface="Arial"/>
                </a:rPr>
                <a:t>biome_num</a:t>
              </a:r>
              <a:r>
                <a:rPr lang="es-ES_tradnl" sz="1200" dirty="0">
                  <a:solidFill>
                    <a:schemeClr val="bg1"/>
                  </a:solidFill>
                  <a:latin typeface="Arial"/>
                  <a:cs typeface="Arial"/>
                </a:rPr>
                <a:t>) es el </a:t>
              </a:r>
              <a:r>
                <a:rPr lang="es-ES_tradnl" sz="1200" b="1" dirty="0">
                  <a:solidFill>
                    <a:schemeClr val="bg1"/>
                  </a:solidFill>
                  <a:latin typeface="Arial"/>
                  <a:cs typeface="Arial"/>
                </a:rPr>
                <a:t>7</a:t>
              </a:r>
              <a:r>
                <a:rPr lang="es-ES_tradnl" sz="1200" dirty="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52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65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1</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Primeros pasos con QGIS</a:t>
            </a: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a:solidFill>
                  <a:srgbClr val="9C3F97"/>
                </a:solidFill>
              </a:rPr>
              <a:t>Esta tabla relaciona el nombre de cada bioma con su código. Os servirá más adelante</a:t>
            </a:r>
            <a:endParaRPr lang="es-ES" sz="1400" dirty="0">
              <a:solidFill>
                <a:srgbClr val="9C3F97"/>
              </a:solidFill>
            </a:endParaRPr>
          </a:p>
        </p:txBody>
      </p:sp>
      <p:grpSp>
        <p:nvGrpSpPr>
          <p:cNvPr id="7" name="Group 6">
            <a:extLst>
              <a:ext uri="{FF2B5EF4-FFF2-40B4-BE49-F238E27FC236}">
                <a16:creationId xmlns:a16="http://schemas.microsoft.com/office/drawing/2014/main" id="{C215B6FF-32F7-8D4D-9E88-A21D64CF10E1}"/>
              </a:ext>
            </a:extLst>
          </p:cNvPr>
          <p:cNvGrpSpPr/>
          <p:nvPr/>
        </p:nvGrpSpPr>
        <p:grpSpPr>
          <a:xfrm>
            <a:off x="1553931" y="1726034"/>
            <a:ext cx="5880100" cy="3733463"/>
            <a:chOff x="1553931" y="1726034"/>
            <a:chExt cx="5880100" cy="3733463"/>
          </a:xfrm>
        </p:grpSpPr>
        <p:pic>
          <p:nvPicPr>
            <p:cNvPr id="9" name="Imagen 8" descr="Screen Shot 2019-10-01 at 16.12.34.png"/>
            <p:cNvPicPr>
              <a:picLocks noChangeAspect="1"/>
            </p:cNvPicPr>
            <p:nvPr/>
          </p:nvPicPr>
          <p:blipFill rotWithShape="1">
            <a:blip r:embed="rId2">
              <a:extLst>
                <a:ext uri="{28A0092B-C50C-407E-A947-70E740481C1C}">
                  <a14:useLocalDpi xmlns:a14="http://schemas.microsoft.com/office/drawing/2010/main" val="0"/>
                </a:ext>
              </a:extLst>
            </a:blip>
            <a:srcRect b="33108"/>
            <a:stretch/>
          </p:blipFill>
          <p:spPr>
            <a:xfrm>
              <a:off x="1553931" y="1726034"/>
              <a:ext cx="5880100" cy="2676033"/>
            </a:xfrm>
            <a:prstGeom prst="rect">
              <a:avLst/>
            </a:prstGeom>
          </p:spPr>
        </p:pic>
        <p:pic>
          <p:nvPicPr>
            <p:cNvPr id="8" name="Imagen 8" descr="Screen Shot 2019-10-01 at 16.12.34.png">
              <a:extLst>
                <a:ext uri="{FF2B5EF4-FFF2-40B4-BE49-F238E27FC236}">
                  <a16:creationId xmlns:a16="http://schemas.microsoft.com/office/drawing/2014/main" id="{D3FB36DE-AE85-EB4F-BE78-F2223B91DDB0}"/>
                </a:ext>
              </a:extLst>
            </p:cNvPr>
            <p:cNvPicPr>
              <a:picLocks noChangeAspect="1"/>
            </p:cNvPicPr>
            <p:nvPr/>
          </p:nvPicPr>
          <p:blipFill rotWithShape="1">
            <a:blip r:embed="rId2">
              <a:extLst>
                <a:ext uri="{28A0092B-C50C-407E-A947-70E740481C1C}">
                  <a14:useLocalDpi xmlns:a14="http://schemas.microsoft.com/office/drawing/2010/main" val="0"/>
                </a:ext>
              </a:extLst>
            </a:blip>
            <a:srcRect t="73567"/>
            <a:stretch/>
          </p:blipFill>
          <p:spPr>
            <a:xfrm>
              <a:off x="1553931" y="4402067"/>
              <a:ext cx="5880100" cy="1057430"/>
            </a:xfrm>
            <a:prstGeom prst="rect">
              <a:avLst/>
            </a:prstGeom>
          </p:spPr>
        </p:pic>
      </p:grpSp>
    </p:spTree>
    <p:extLst>
      <p:ext uri="{BB962C8B-B14F-4D97-AF65-F5344CB8AC3E}">
        <p14:creationId xmlns:p14="http://schemas.microsoft.com/office/powerpoint/2010/main" val="4265827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949386" y="463320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La temperatura y la precipitación explican y condicionan la distribución de los </a:t>
            </a:r>
            <a:r>
              <a:rPr lang="es-ES" sz="1600" b="1" dirty="0">
                <a:solidFill>
                  <a:schemeClr val="accent6">
                    <a:lumMod val="75000"/>
                  </a:schemeClr>
                </a:solidFill>
                <a:latin typeface="Arial"/>
                <a:cs typeface="Arial"/>
              </a:rPr>
              <a:t>biomas</a:t>
            </a:r>
            <a:r>
              <a:rPr lang="es-ES" sz="1600" dirty="0">
                <a:solidFill>
                  <a:schemeClr val="accent6">
                    <a:lumMod val="75000"/>
                  </a:schemeClr>
                </a:solidFill>
                <a:latin typeface="Arial"/>
                <a:cs typeface="Arial"/>
              </a:rPr>
              <a:t> en el planeta</a:t>
            </a:r>
          </a:p>
        </p:txBody>
      </p:sp>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accent6">
                    <a:lumMod val="75000"/>
                  </a:schemeClr>
                </a:solidFill>
                <a:latin typeface="Arial"/>
                <a:cs typeface="Arial"/>
              </a:rPr>
              <a:t>Los valores de temperatura y precipitación de una serie de puntos se usan como coordenadas X e Y de una gráfica de dispersión</a:t>
            </a:r>
          </a:p>
        </p:txBody>
      </p:sp>
    </p:spTree>
    <p:extLst>
      <p:ext uri="{BB962C8B-B14F-4D97-AF65-F5344CB8AC3E}">
        <p14:creationId xmlns:p14="http://schemas.microsoft.com/office/powerpoint/2010/main" val="11380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a:solidFill>
                  <a:srgbClr val="9C3F97"/>
                </a:solidFill>
              </a:rPr>
              <a:t>Crearemos una capa con 5 puntos por bioma. Como tenemos 13 biomas en el mapa, obtendremos un total de 65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a:solidFill>
                  <a:srgbClr val="9C3F97"/>
                </a:solidFill>
              </a:rPr>
              <a:t>En QGIS las capas de puntos se crean usando formato </a:t>
            </a:r>
            <a:r>
              <a:rPr lang="es-ES" sz="2000" b="1" dirty="0" err="1">
                <a:solidFill>
                  <a:srgbClr val="9C3F97"/>
                </a:solidFill>
              </a:rPr>
              <a:t>shapefile</a:t>
            </a:r>
            <a:r>
              <a:rPr lang="es-ES" sz="2000" dirty="0">
                <a:solidFill>
                  <a:srgbClr val="9C3F97"/>
                </a:solidFill>
              </a:rPr>
              <a:t> (el mismo formato que tiene el mapa de biomas). Un </a:t>
            </a:r>
            <a:r>
              <a:rPr lang="es-ES" sz="2000" dirty="0" err="1">
                <a:solidFill>
                  <a:srgbClr val="9C3F97"/>
                </a:solidFill>
              </a:rPr>
              <a:t>shapefile</a:t>
            </a:r>
            <a:r>
              <a:rPr lang="es-ES" sz="2000" dirty="0">
                <a:solidFill>
                  <a:srgbClr val="9C3F97"/>
                </a:solidFill>
              </a:rPr>
              <a:t> puede contener, puntos, líneas o polígonos. En nuestro caso crearemos un </a:t>
            </a:r>
            <a:r>
              <a:rPr lang="es-ES" sz="2000" dirty="0" err="1">
                <a:solidFill>
                  <a:srgbClr val="9C3F97"/>
                </a:solidFill>
              </a:rPr>
              <a:t>shapefile</a:t>
            </a:r>
            <a:r>
              <a:rPr lang="es-ES" sz="2000" dirty="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a:solidFill>
                  <a:srgbClr val="9C3F97"/>
                </a:solidFill>
              </a:rPr>
              <a:t>Primero lo crearemos vacío, lo guardaremos en el disco duro y luego iremos añadiendo los puntos.</a:t>
            </a:r>
            <a:endParaRPr lang="es-ES" sz="1400" dirty="0">
              <a:solidFill>
                <a:srgbClr val="9C3F97"/>
              </a:solidFill>
            </a:endParaRPr>
          </a:p>
        </p:txBody>
      </p:sp>
    </p:spTree>
    <p:extLst>
      <p:ext uri="{BB962C8B-B14F-4D97-AF65-F5344CB8AC3E}">
        <p14:creationId xmlns:p14="http://schemas.microsoft.com/office/powerpoint/2010/main" val="360061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a:solidFill>
                  <a:srgbClr val="9C3F97"/>
                </a:solidFill>
              </a:rPr>
              <a:t>Hacemos lo siguiente:</a:t>
            </a:r>
          </a:p>
          <a:p>
            <a:pPr marL="342900" indent="-342900">
              <a:buFontTx/>
              <a:buChar char="-"/>
            </a:pPr>
            <a:r>
              <a:rPr lang="es-ES" sz="2000" dirty="0">
                <a:solidFill>
                  <a:srgbClr val="9C3F97"/>
                </a:solidFill>
              </a:rPr>
              <a:t>Menú capa</a:t>
            </a:r>
          </a:p>
          <a:p>
            <a:pPr marL="342900" indent="-342900">
              <a:buFontTx/>
              <a:buChar char="-"/>
            </a:pPr>
            <a:r>
              <a:rPr lang="es-ES" sz="2000" dirty="0">
                <a:solidFill>
                  <a:srgbClr val="9C3F97"/>
                </a:solidFill>
              </a:rPr>
              <a:t>Crear capa</a:t>
            </a:r>
          </a:p>
          <a:p>
            <a:pPr marL="342900" indent="-342900">
              <a:buFontTx/>
              <a:buChar char="-"/>
            </a:pPr>
            <a:r>
              <a:rPr lang="es-ES" sz="2000" dirty="0">
                <a:solidFill>
                  <a:srgbClr val="9C3F97"/>
                </a:solidFill>
              </a:rPr>
              <a:t>Nueva capa de archivo </a:t>
            </a:r>
            <a:r>
              <a:rPr lang="es-ES" sz="2000" dirty="0" err="1">
                <a:solidFill>
                  <a:srgbClr val="9C3F97"/>
                </a:solidFill>
              </a:rPr>
              <a:t>shape</a:t>
            </a:r>
            <a:endParaRPr lang="es-ES" sz="1400" dirty="0">
              <a:solidFill>
                <a:srgbClr val="9C3F97"/>
              </a:solidFill>
            </a:endParaRPr>
          </a:p>
        </p:txBody>
      </p:sp>
    </p:spTree>
    <p:extLst>
      <p:ext uri="{BB962C8B-B14F-4D97-AF65-F5344CB8AC3E}">
        <p14:creationId xmlns:p14="http://schemas.microsoft.com/office/powerpoint/2010/main" val="42024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373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a:solidFill>
                  <a:srgbClr val="9C3F97"/>
                </a:solidFill>
              </a:rPr>
              <a:t>Ahora escribimos el nombre del archivo</a:t>
            </a:r>
            <a:endParaRPr lang="es-ES" sz="1400" dirty="0">
              <a:solidFill>
                <a:srgbClr val="9C3F97"/>
              </a:solidFill>
            </a:endParaRPr>
          </a:p>
        </p:txBody>
      </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Tecleamos aquí “puntos” (Sin comillas</a:t>
              </a:r>
              <a:r>
                <a:rPr lang="mr-IN" sz="1200" dirty="0">
                  <a:solidFill>
                    <a:schemeClr val="bg1"/>
                  </a:solidFill>
                  <a:latin typeface="Arial"/>
                  <a:cs typeface="Arial"/>
                </a:rPr>
                <a: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3664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4142922" y="1867156"/>
            <a:ext cx="2826716" cy="961018"/>
            <a:chOff x="2058758" y="5101464"/>
            <a:chExt cx="2826716" cy="961018"/>
          </a:xfrm>
        </p:grpSpPr>
        <p:sp>
          <p:nvSpPr>
            <p:cNvPr id="10" name="Rectángulo 9"/>
            <p:cNvSpPr/>
            <p:nvPr/>
          </p:nvSpPr>
          <p:spPr>
            <a:xfrm>
              <a:off x="2058758" y="5600817"/>
              <a:ext cx="282671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H="1" flipV="1">
              <a:off x="2920002" y="5101464"/>
              <a:ext cx="249666" cy="49935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a:solidFill>
                      <a:schemeClr val="bg1"/>
                    </a:solidFill>
                    <a:latin typeface="Arial"/>
                    <a:cs typeface="Arial"/>
                  </a:rPr>
                  <a:t>En nombre escribimos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En tipo seleccionamos “Número entero”</a:t>
                </a:r>
              </a:p>
              <a:p>
                <a:pPr marL="171450" indent="-171450">
                  <a:buFont typeface="Arial"/>
                  <a:buChar char="•"/>
                </a:pPr>
                <a:r>
                  <a:rPr lang="es-ES_tradnl" sz="1200" dirty="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610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El nuevo campo aparece abajo.</a:t>
                </a:r>
              </a:p>
              <a:p>
                <a:r>
                  <a:rPr lang="es-ES_tradnl" sz="1200" dirty="0">
                    <a:solidFill>
                      <a:schemeClr val="bg1"/>
                    </a:solidFill>
                    <a:latin typeface="Arial"/>
                    <a:cs typeface="Arial"/>
                  </a:rPr>
                  <a:t>Había uno ya existente llamado id.</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629245"/>
                <a:ext cx="1082236" cy="114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750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6025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a:solidFill>
                    <a:schemeClr val="bg1"/>
                  </a:solidFill>
                  <a:latin typeface="Arial"/>
                  <a:cs typeface="Arial"/>
                </a:rPr>
                <a:t>También se activa esta herramienta que es la que nos permite pintar los puntos. Está dos posiciones a la derecha del botón de activar edición. La seleccionamos.</a:t>
              </a:r>
            </a:p>
          </p:txBody>
        </p:sp>
        <p:cxnSp>
          <p:nvCxnSpPr>
            <p:cNvPr id="20" name="Conector recto de flecha 14"/>
            <p:cNvCxnSpPr>
              <a:cxnSpLocks/>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4 Repetimos la operación (hacer </a:t>
            </a:r>
            <a:r>
              <a:rPr lang="es-ES_tradnl" sz="1200" dirty="0" err="1">
                <a:solidFill>
                  <a:schemeClr val="bg1"/>
                </a:solidFill>
                <a:latin typeface="Arial"/>
                <a:cs typeface="Arial"/>
              </a:rPr>
              <a:t>click</a:t>
            </a:r>
            <a:r>
              <a:rPr lang="es-ES_tradnl" sz="1200" dirty="0">
                <a:solidFill>
                  <a:schemeClr val="bg1"/>
                </a:solidFill>
                <a:latin typeface="Arial"/>
                <a:cs typeface="Arial"/>
              </a:rPr>
              <a:t> en otro sitio de la pantalla) tantas veces como sea necesario </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Durante este proceso podemos usar el zoom y el “pan” para movernos por la pantalla a otros continentes. Los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847129"/>
            <a:ext cx="2116315" cy="1619012"/>
            <a:chOff x="1056716" y="1991073"/>
            <a:chExt cx="2116315" cy="1619012"/>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1 Para que vaya bien debes asegurarte de que esta capa esté seleccionada aquí. Haz </a:t>
              </a:r>
              <a:r>
                <a:rPr lang="es-ES_tradnl" sz="1200" dirty="0" err="1">
                  <a:solidFill>
                    <a:schemeClr val="bg1"/>
                  </a:solidFill>
                  <a:latin typeface="Arial"/>
                  <a:cs typeface="Arial"/>
                </a:rPr>
                <a:t>click</a:t>
              </a:r>
              <a:r>
                <a:rPr lang="es-ES_tradnl" sz="1200" dirty="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a:cxnSpLocks/>
            </p:cNvCxnSpPr>
            <p:nvPr/>
          </p:nvCxnSpPr>
          <p:spPr>
            <a:xfrm flipV="1">
              <a:off x="1774310" y="1991073"/>
              <a:ext cx="117075" cy="78801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987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Crear capa de puntos</a:t>
            </a: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Ya podemos parar la edición de la capa de puntos.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También podemos ver la tabla de atributos de la capa haciendo </a:t>
              </a:r>
              <a:r>
                <a:rPr lang="es-ES_tradnl" sz="1200" dirty="0" err="1">
                  <a:solidFill>
                    <a:schemeClr val="bg1"/>
                  </a:solidFill>
                  <a:latin typeface="Arial"/>
                  <a:cs typeface="Arial"/>
                </a:rPr>
                <a:t>click</a:t>
              </a:r>
              <a:r>
                <a:rPr lang="es-ES_tradnl" sz="1200" dirty="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La tabla debe de contener al menos 65 puntos (5 por bioma). Cada punto está asociado con el bioma sobre el que se encuentra</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31441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a:solidFill>
                  <a:srgbClr val="9C3F97"/>
                </a:solidFill>
              </a:rPr>
              <a:t>Para ello debemos de instalar un “</a:t>
            </a:r>
            <a:r>
              <a:rPr lang="es-ES" sz="2000" dirty="0" err="1">
                <a:solidFill>
                  <a:srgbClr val="9C3F97"/>
                </a:solidFill>
              </a:rPr>
              <a:t>plugin</a:t>
            </a:r>
            <a:r>
              <a:rPr lang="es-ES" sz="2000" dirty="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Buscamos “</a:t>
              </a:r>
              <a:r>
                <a:rPr lang="es-ES_tradnl" sz="1200" dirty="0" err="1">
                  <a:solidFill>
                    <a:schemeClr val="bg1"/>
                  </a:solidFill>
                  <a:latin typeface="Arial"/>
                  <a:cs typeface="Arial"/>
                </a:rPr>
                <a:t>point</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tool</a:t>
              </a:r>
              <a:r>
                <a:rPr lang="es-ES_tradnl" sz="1200" dirty="0">
                  <a:solidFill>
                    <a:schemeClr val="bg1"/>
                  </a:solidFill>
                  <a:latin typeface="Arial"/>
                  <a:cs typeface="Arial"/>
                </a:rPr>
                <a:t>” y leemos la descripción de esta herramienta. Vemos que permite asignar valores de varios </a:t>
              </a:r>
              <a:r>
                <a:rPr lang="es-ES_tradnl" sz="1200" dirty="0" err="1">
                  <a:solidFill>
                    <a:schemeClr val="bg1"/>
                  </a:solidFill>
                  <a:latin typeface="Arial"/>
                  <a:cs typeface="Arial"/>
                </a:rPr>
                <a:t>raster</a:t>
              </a:r>
              <a:r>
                <a:rPr lang="es-ES_tradnl" sz="1200" dirty="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7436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340687" y="5032295"/>
            <a:ext cx="2353961"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Por un lado constataremos que lo visto en teoría es cierto</a:t>
            </a: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El objetivo de esta práctica es doble:</a:t>
            </a: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Y por otro aprenderemos algo de dos herramientas con gran utilidad para nuestro trabajo: SIG (Sistemas de Información geográfica) para manejar información espacial y R para construir la gráfica.</a:t>
            </a:r>
          </a:p>
        </p:txBody>
      </p:sp>
    </p:spTree>
    <p:extLst>
      <p:ext uri="{BB962C8B-B14F-4D97-AF65-F5344CB8AC3E}">
        <p14:creationId xmlns:p14="http://schemas.microsoft.com/office/powerpoint/2010/main" val="29568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2201672-A6A6-8E4F-8171-4B135F5F43E3}"/>
              </a:ext>
            </a:extLst>
          </p:cNvPr>
          <p:cNvGrpSpPr/>
          <p:nvPr/>
        </p:nvGrpSpPr>
        <p:grpSpPr>
          <a:xfrm>
            <a:off x="123304" y="2274257"/>
            <a:ext cx="3343252" cy="3398973"/>
            <a:chOff x="385501" y="2400949"/>
            <a:chExt cx="3343252" cy="3398973"/>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sp>
          <p:nvSpPr>
            <p:cNvPr id="8" name="Rectangle 7">
              <a:extLst>
                <a:ext uri="{FF2B5EF4-FFF2-40B4-BE49-F238E27FC236}">
                  <a16:creationId xmlns:a16="http://schemas.microsoft.com/office/drawing/2014/main" id="{10C8B55A-16F2-DD44-91FD-174069E4645C}"/>
                </a:ext>
              </a:extLst>
            </p:cNvPr>
            <p:cNvSpPr/>
            <p:nvPr/>
          </p:nvSpPr>
          <p:spPr>
            <a:xfrm>
              <a:off x="812828" y="3498696"/>
              <a:ext cx="251605" cy="8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Al instalar el </a:t>
            </a:r>
            <a:r>
              <a:rPr lang="es-ES" sz="2000" dirty="0" err="1">
                <a:solidFill>
                  <a:srgbClr val="9C3F97"/>
                </a:solidFill>
              </a:rPr>
              <a:t>plugin</a:t>
            </a:r>
            <a:r>
              <a:rPr lang="es-ES" sz="2000" dirty="0">
                <a:solidFill>
                  <a:srgbClr val="9C3F97"/>
                </a:solidFill>
              </a:rPr>
              <a:t> aparece un nuevo botón para ejecutar la función deseada</a:t>
            </a:r>
            <a:endParaRPr lang="es-ES" sz="1400" dirty="0">
              <a:solidFill>
                <a:srgbClr val="9C3F97"/>
              </a:solidFill>
            </a:endParaRPr>
          </a:p>
        </p:txBody>
      </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grpSp>
        <p:nvGrpSpPr>
          <p:cNvPr id="10" name="Group 9">
            <a:extLst>
              <a:ext uri="{FF2B5EF4-FFF2-40B4-BE49-F238E27FC236}">
                <a16:creationId xmlns:a16="http://schemas.microsoft.com/office/drawing/2014/main" id="{BEA1E0FA-0CAB-1844-B3C6-78978E884531}"/>
              </a:ext>
            </a:extLst>
          </p:cNvPr>
          <p:cNvGrpSpPr/>
          <p:nvPr/>
        </p:nvGrpSpPr>
        <p:grpSpPr>
          <a:xfrm>
            <a:off x="1747290" y="2999461"/>
            <a:ext cx="5385976" cy="3729905"/>
            <a:chOff x="1747290" y="2999461"/>
            <a:chExt cx="5385976" cy="3729905"/>
          </a:xfrm>
        </p:grpSpPr>
        <p:grpSp>
          <p:nvGrpSpPr>
            <p:cNvPr id="34" name="Agrupar 33"/>
            <p:cNvGrpSpPr/>
            <p:nvPr/>
          </p:nvGrpSpPr>
          <p:grpSpPr>
            <a:xfrm>
              <a:off x="1747290" y="2999461"/>
              <a:ext cx="5385976" cy="3729905"/>
              <a:chOff x="1747290" y="2999461"/>
              <a:chExt cx="5385976" cy="3729905"/>
            </a:xfrm>
          </p:grpSpPr>
          <p:grpSp>
            <p:nvGrpSpPr>
              <p:cNvPr id="23" name="Agrupar 22"/>
              <p:cNvGrpSpPr/>
              <p:nvPr/>
            </p:nvGrpSpPr>
            <p:grpSpPr>
              <a:xfrm>
                <a:off x="1747290" y="2999461"/>
                <a:ext cx="5385976" cy="3729905"/>
                <a:chOff x="3649411" y="1314129"/>
                <a:chExt cx="5385976" cy="3729905"/>
              </a:xfrm>
            </p:grpSpPr>
            <p:sp>
              <p:nvSpPr>
                <p:cNvPr id="24" name="Rectángulo 23"/>
                <p:cNvSpPr/>
                <p:nvPr/>
              </p:nvSpPr>
              <p:spPr>
                <a:xfrm>
                  <a:off x="5898243" y="1443049"/>
                  <a:ext cx="3137144" cy="3600985"/>
                </a:xfrm>
                <a:prstGeom prst="rect">
                  <a:avLst/>
                </a:prstGeom>
                <a:solidFill>
                  <a:srgbClr val="9C3F97"/>
                </a:solidFill>
              </p:spPr>
              <p:txBody>
                <a:bodyPr wrap="square">
                  <a:spAutoFit/>
                </a:bodyPr>
                <a:lstStyle/>
                <a:p>
                  <a:r>
                    <a:rPr lang="es-ES_tradnl" sz="1200" dirty="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a:solidFill>
                        <a:schemeClr val="bg1"/>
                      </a:solidFill>
                      <a:latin typeface="Arial"/>
                      <a:cs typeface="Arial"/>
                    </a:rPr>
                    <a:t>Seleccionar la capa puntos como la capa que “</a:t>
                  </a:r>
                  <a:r>
                    <a:rPr lang="es-ES_tradnl" sz="1200" dirty="0" err="1">
                      <a:solidFill>
                        <a:schemeClr val="bg1"/>
                      </a:solidFill>
                      <a:latin typeface="Arial"/>
                      <a:cs typeface="Arial"/>
                    </a:rPr>
                    <a:t>containing</a:t>
                  </a:r>
                  <a:r>
                    <a:rPr lang="es-ES_tradnl" sz="1200" dirty="0">
                      <a:solidFill>
                        <a:schemeClr val="bg1"/>
                      </a:solidFill>
                      <a:latin typeface="Arial"/>
                      <a:cs typeface="Arial"/>
                    </a:rPr>
                    <a:t> </a:t>
                  </a:r>
                  <a:r>
                    <a:rPr lang="es-ES_tradnl" sz="1200" dirty="0" err="1">
                      <a:solidFill>
                        <a:schemeClr val="bg1"/>
                      </a:solidFill>
                      <a:latin typeface="Arial"/>
                      <a:cs typeface="Arial"/>
                    </a:rPr>
                    <a:t>sampling</a:t>
                  </a:r>
                  <a:r>
                    <a:rPr lang="es-ES_tradnl" sz="1200" dirty="0">
                      <a:solidFill>
                        <a:schemeClr val="bg1"/>
                      </a:solidFill>
                      <a:latin typeface="Arial"/>
                      <a:cs typeface="Arial"/>
                    </a:rPr>
                    <a:t> </a:t>
                  </a:r>
                  <a:r>
                    <a:rPr lang="es-ES_tradnl" sz="1200" dirty="0" err="1">
                      <a:solidFill>
                        <a:schemeClr val="bg1"/>
                      </a:solidFill>
                      <a:latin typeface="Arial"/>
                      <a:cs typeface="Arial"/>
                    </a:rPr>
                    <a:t>points</a:t>
                  </a:r>
                  <a:r>
                    <a:rPr lang="es-ES_tradnl" sz="1200" dirty="0">
                      <a:solidFill>
                        <a:schemeClr val="bg1"/>
                      </a:solidFill>
                      <a:latin typeface="Arial"/>
                      <a:cs typeface="Arial"/>
                    </a:rPr>
                    <a:t>”. Es decir, la capa de destino del análisis.</a:t>
                  </a:r>
                </a:p>
                <a:p>
                  <a:pPr marL="171450" indent="-171450">
                    <a:buFont typeface="Arial"/>
                    <a:buChar char="•"/>
                  </a:pPr>
                  <a:r>
                    <a:rPr lang="es-ES_tradnl" sz="1200" dirty="0">
                      <a:solidFill>
                        <a:schemeClr val="bg1"/>
                      </a:solidFill>
                      <a:latin typeface="Arial"/>
                      <a:cs typeface="Arial"/>
                    </a:rPr>
                    <a:t>Seleccionamos los campos que queremos que tenga el resultado: </a:t>
                  </a:r>
                </a:p>
                <a:p>
                  <a:pPr marL="628650" lvl="1" indent="-171450">
                    <a:buFont typeface="Arial"/>
                    <a:buChar char="•"/>
                  </a:pPr>
                  <a:r>
                    <a:rPr lang="es-ES_tradnl" sz="1200" dirty="0">
                      <a:solidFill>
                        <a:schemeClr val="bg1"/>
                      </a:solidFill>
                      <a:latin typeface="Arial"/>
                      <a:cs typeface="Arial"/>
                    </a:rPr>
                    <a:t>puntos: </a:t>
                  </a:r>
                  <a:r>
                    <a:rPr lang="es-ES_tradnl" sz="1200" dirty="0" err="1">
                      <a:solidFill>
                        <a:schemeClr val="bg1"/>
                      </a:solidFill>
                      <a:latin typeface="Arial"/>
                      <a:cs typeface="Arial"/>
                    </a:rPr>
                    <a:t>bioma_id</a:t>
                  </a:r>
                  <a:endParaRPr lang="es-ES_tradnl" sz="1200" dirty="0">
                    <a:solidFill>
                      <a:schemeClr val="bg1"/>
                    </a:solidFill>
                    <a:latin typeface="Arial"/>
                    <a:cs typeface="Arial"/>
                  </a:endParaRPr>
                </a:p>
                <a:p>
                  <a:pPr marL="628650" lvl="1" indent="-171450">
                    <a:buFont typeface="Arial"/>
                    <a:buChar char="•"/>
                  </a:pPr>
                  <a:r>
                    <a:rPr lang="es-ES_tradnl" sz="1200" dirty="0" err="1">
                      <a:solidFill>
                        <a:schemeClr val="bg1"/>
                      </a:solidFill>
                      <a:latin typeface="Arial"/>
                      <a:cs typeface="Arial"/>
                    </a:rPr>
                    <a:t>Temp</a:t>
                  </a:r>
                  <a:endParaRPr lang="es-ES_tradnl" sz="1200" dirty="0">
                    <a:solidFill>
                      <a:schemeClr val="bg1"/>
                    </a:solidFill>
                    <a:latin typeface="Arial"/>
                    <a:cs typeface="Arial"/>
                  </a:endParaRPr>
                </a:p>
                <a:p>
                  <a:pPr marL="628650" lvl="1" indent="-171450">
                    <a:buFont typeface="Arial"/>
                    <a:buChar char="•"/>
                  </a:pPr>
                  <a:r>
                    <a:rPr lang="es-ES_tradnl" sz="1200" dirty="0">
                      <a:solidFill>
                        <a:schemeClr val="bg1"/>
                      </a:solidFill>
                      <a:latin typeface="Arial"/>
                      <a:cs typeface="Arial"/>
                    </a:rPr>
                    <a:t>Rain</a:t>
                  </a:r>
                </a:p>
                <a:p>
                  <a:pPr marL="171450" indent="-171450">
                    <a:buFont typeface="Arial"/>
                    <a:buChar char="•"/>
                  </a:pPr>
                  <a:r>
                    <a:rPr lang="es-ES_tradnl" sz="1200" dirty="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a:solidFill>
                        <a:schemeClr val="bg1"/>
                      </a:solidFill>
                      <a:latin typeface="Arial"/>
                      <a:cs typeface="Arial"/>
                    </a:rPr>
                    <a:t>En la casilla de “output </a:t>
                  </a:r>
                  <a:r>
                    <a:rPr lang="es-ES_tradnl" sz="1200" dirty="0" err="1">
                      <a:solidFill>
                        <a:schemeClr val="bg1"/>
                      </a:solidFill>
                      <a:latin typeface="Arial"/>
                      <a:cs typeface="Arial"/>
                    </a:rPr>
                    <a:t>point</a:t>
                  </a:r>
                  <a:r>
                    <a:rPr lang="es-ES_tradnl" sz="1200" dirty="0">
                      <a:solidFill>
                        <a:schemeClr val="bg1"/>
                      </a:solidFill>
                      <a:latin typeface="Arial"/>
                      <a:cs typeface="Arial"/>
                    </a:rPr>
                    <a:t> vector </a:t>
                  </a:r>
                  <a:r>
                    <a:rPr lang="es-ES_tradnl" sz="1200" dirty="0" err="1">
                      <a:solidFill>
                        <a:schemeClr val="bg1"/>
                      </a:solidFill>
                      <a:latin typeface="Arial"/>
                      <a:cs typeface="Arial"/>
                    </a:rPr>
                    <a:t>layer</a:t>
                  </a:r>
                  <a:r>
                    <a:rPr lang="es-ES_tradnl" sz="1200" dirty="0">
                      <a:solidFill>
                        <a:schemeClr val="bg1"/>
                      </a:solidFill>
                      <a:latin typeface="Arial"/>
                      <a:cs typeface="Arial"/>
                    </a:rPr>
                    <a:t>” le damos a “</a:t>
                  </a:r>
                  <a:r>
                    <a:rPr lang="es-ES_tradnl" sz="1200" dirty="0" err="1">
                      <a:solidFill>
                        <a:schemeClr val="bg1"/>
                      </a:solidFill>
                      <a:latin typeface="Arial"/>
                      <a:cs typeface="Arial"/>
                    </a:rPr>
                    <a:t>browse</a:t>
                  </a:r>
                  <a:r>
                    <a:rPr lang="es-ES_tradnl" sz="1200" dirty="0">
                      <a:solidFill>
                        <a:schemeClr val="bg1"/>
                      </a:solidFill>
                      <a:latin typeface="Arial"/>
                      <a:cs typeface="Arial"/>
                    </a:rPr>
                    <a:t>” para navegar en nuestro ordenador. Vamos a la carpeta de datos y allí creamos un objeto llamado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que será una capa vectorial con la información requerida.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Group 11">
            <a:extLst>
              <a:ext uri="{FF2B5EF4-FFF2-40B4-BE49-F238E27FC236}">
                <a16:creationId xmlns:a16="http://schemas.microsoft.com/office/drawing/2014/main" id="{FD157F41-05E3-4C4C-B001-F991FA750561}"/>
              </a:ext>
            </a:extLst>
          </p:cNvPr>
          <p:cNvGrpSpPr/>
          <p:nvPr/>
        </p:nvGrpSpPr>
        <p:grpSpPr>
          <a:xfrm>
            <a:off x="5632032" y="1639345"/>
            <a:ext cx="2879258" cy="1657681"/>
            <a:chOff x="5632032" y="1639345"/>
            <a:chExt cx="2879258" cy="1657681"/>
          </a:xfrm>
        </p:grpSpPr>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sp>
          <p:nvSpPr>
            <p:cNvPr id="27" name="Rectangle 26">
              <a:extLst>
                <a:ext uri="{FF2B5EF4-FFF2-40B4-BE49-F238E27FC236}">
                  <a16:creationId xmlns:a16="http://schemas.microsoft.com/office/drawing/2014/main" id="{0AACF688-479E-1B47-B351-AF5102C50BAA}"/>
                </a:ext>
              </a:extLst>
            </p:cNvPr>
            <p:cNvSpPr/>
            <p:nvPr/>
          </p:nvSpPr>
          <p:spPr>
            <a:xfrm>
              <a:off x="7776993" y="2850205"/>
              <a:ext cx="450687" cy="2285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41576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3</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Asignar valores de clima a cada punto</a:t>
            </a: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Cuya tabla (a la que accedemos dándole al botón mostrar tabla de atributos) contiene la información que necesitamos.</a:t>
                </a:r>
              </a:p>
              <a:p>
                <a:r>
                  <a:rPr lang="es-ES_tradnl" sz="1200" dirty="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552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631216"/>
          </a:xfrm>
          <a:prstGeom prst="rect">
            <a:avLst/>
          </a:prstGeom>
          <a:noFill/>
        </p:spPr>
        <p:txBody>
          <a:bodyPr wrap="square" rtlCol="0">
            <a:spAutoFit/>
          </a:bodyPr>
          <a:lstStyle/>
          <a:p>
            <a:r>
              <a:rPr lang="es-ES" sz="2000" dirty="0">
                <a:solidFill>
                  <a:srgbClr val="9C3F97"/>
                </a:solidFill>
              </a:rPr>
              <a:t>Ahora necesitamos añadir un campo llamado “color” a la tabla de atributos de la capa “</a:t>
            </a:r>
            <a:r>
              <a:rPr lang="es-ES" sz="2000" dirty="0" err="1">
                <a:solidFill>
                  <a:srgbClr val="9C3F97"/>
                </a:solidFill>
              </a:rPr>
              <a:t>puntos_clima</a:t>
            </a:r>
            <a:r>
              <a:rPr lang="es-ES" sz="2000" dirty="0">
                <a:solidFill>
                  <a:srgbClr val="9C3F97"/>
                </a:solidFill>
              </a:rPr>
              <a:t>”. Esto nos permitirá dibujar de ese color cada punto cuando hagamos la gráfica. </a:t>
            </a:r>
          </a:p>
          <a:p>
            <a:endParaRPr lang="es-ES" sz="2000" dirty="0">
              <a:solidFill>
                <a:srgbClr val="9C3F97"/>
              </a:solidFill>
            </a:endParaRPr>
          </a:p>
          <a:p>
            <a:r>
              <a:rPr lang="es-ES" sz="2000" dirty="0">
                <a:solidFill>
                  <a:srgbClr val="9C3F97"/>
                </a:solidFill>
              </a:rPr>
              <a:t>Este proceso se denomina “unión entre tablas a través de un campo común”</a:t>
            </a:r>
            <a:endParaRPr lang="es-ES" sz="1400" dirty="0">
              <a:solidFill>
                <a:srgbClr val="9C3F97"/>
              </a:solidFill>
            </a:endParaRPr>
          </a:p>
        </p:txBody>
      </p:sp>
      <p:graphicFrame>
        <p:nvGraphicFramePr>
          <p:cNvPr id="24" name="Tabla 58">
            <a:extLst>
              <a:ext uri="{FF2B5EF4-FFF2-40B4-BE49-F238E27FC236}">
                <a16:creationId xmlns:a16="http://schemas.microsoft.com/office/drawing/2014/main" id="{32B082F2-3D06-2740-B317-C208BD9F3B45}"/>
              </a:ext>
            </a:extLst>
          </p:cNvPr>
          <p:cNvGraphicFramePr>
            <a:graphicFrameLocks noGrp="1"/>
          </p:cNvGraphicFramePr>
          <p:nvPr>
            <p:extLst>
              <p:ext uri="{D42A27DB-BD31-4B8C-83A1-F6EECF244321}">
                <p14:modId xmlns:p14="http://schemas.microsoft.com/office/powerpoint/2010/main" val="2868789706"/>
              </p:ext>
            </p:extLst>
          </p:nvPr>
        </p:nvGraphicFramePr>
        <p:xfrm>
          <a:off x="1243723" y="2883003"/>
          <a:ext cx="2254045" cy="1066800"/>
        </p:xfrm>
        <a:graphic>
          <a:graphicData uri="http://schemas.openxmlformats.org/drawingml/2006/table">
            <a:tbl>
              <a:tblPr firstRow="1" bandRow="1">
                <a:tableStyleId>{5C22544A-7EE6-4342-B048-85BDC9FD1C3A}</a:tableStyleId>
              </a:tblPr>
              <a:tblGrid>
                <a:gridCol w="538176">
                  <a:extLst>
                    <a:ext uri="{9D8B030D-6E8A-4147-A177-3AD203B41FA5}">
                      <a16:colId xmlns:a16="http://schemas.microsoft.com/office/drawing/2014/main" val="20000"/>
                    </a:ext>
                  </a:extLst>
                </a:gridCol>
                <a:gridCol w="670243">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gridCol w="562708">
                  <a:extLst>
                    <a:ext uri="{9D8B030D-6E8A-4147-A177-3AD203B41FA5}">
                      <a16:colId xmlns:a16="http://schemas.microsoft.com/office/drawing/2014/main" val="20003"/>
                    </a:ext>
                  </a:extLst>
                </a:gridCol>
              </a:tblGrid>
              <a:tr h="0">
                <a:tc>
                  <a:txBody>
                    <a:bodyPr/>
                    <a:lstStyle/>
                    <a:p>
                      <a:r>
                        <a:rPr lang="es-ES" sz="800" dirty="0" err="1">
                          <a:latin typeface="Arial"/>
                          <a:cs typeface="Arial"/>
                        </a:rPr>
                        <a:t>Pto_id</a:t>
                      </a:r>
                      <a:endParaRPr lang="es-ES" sz="800" dirty="0">
                        <a:latin typeface="Arial"/>
                        <a:cs typeface="Arial"/>
                      </a:endParaRPr>
                    </a:p>
                  </a:txBody>
                  <a:tcPr/>
                </a:tc>
                <a:tc>
                  <a:txBody>
                    <a:bodyPr/>
                    <a:lstStyle/>
                    <a:p>
                      <a:r>
                        <a:rPr lang="es-ES" sz="800" dirty="0" err="1">
                          <a:latin typeface="Arial"/>
                          <a:cs typeface="Arial"/>
                        </a:rPr>
                        <a:t>Bioma_id</a:t>
                      </a:r>
                      <a:endParaRPr lang="es-ES" sz="800" dirty="0">
                        <a:latin typeface="Arial"/>
                        <a:cs typeface="Arial"/>
                      </a:endParaRPr>
                    </a:p>
                  </a:txBody>
                  <a:tcPr/>
                </a:tc>
                <a:tc>
                  <a:txBody>
                    <a:bodyPr/>
                    <a:lstStyle/>
                    <a:p>
                      <a:r>
                        <a:rPr lang="es-ES" sz="800" dirty="0" err="1">
                          <a:latin typeface="Arial"/>
                          <a:cs typeface="Arial"/>
                        </a:rPr>
                        <a:t>Temp</a:t>
                      </a:r>
                      <a:endParaRPr lang="es-ES" sz="800" dirty="0">
                        <a:latin typeface="Arial"/>
                        <a:cs typeface="Arial"/>
                      </a:endParaRPr>
                    </a:p>
                  </a:txBody>
                  <a:tcPr/>
                </a:tc>
                <a:tc>
                  <a:txBody>
                    <a:bodyPr/>
                    <a:lstStyle/>
                    <a:p>
                      <a:r>
                        <a:rPr lang="es-ES" sz="800" dirty="0" err="1">
                          <a:latin typeface="Arial"/>
                          <a:cs typeface="Arial"/>
                        </a:rPr>
                        <a:t>Precip</a:t>
                      </a:r>
                      <a:endParaRPr lang="es-ES" sz="800" dirty="0">
                        <a:latin typeface="Arial"/>
                        <a:cs typeface="Arial"/>
                      </a:endParaRPr>
                    </a:p>
                  </a:txBody>
                  <a:tcPr/>
                </a:tc>
                <a:extLst>
                  <a:ext uri="{0D108BD9-81ED-4DB2-BD59-A6C34878D82A}">
                    <a16:rowId xmlns:a16="http://schemas.microsoft.com/office/drawing/2014/main" val="10000"/>
                  </a:ext>
                </a:extLst>
              </a:tr>
              <a:tr h="0">
                <a:tc>
                  <a:txBody>
                    <a:bodyPr/>
                    <a:lstStyle/>
                    <a:p>
                      <a:pPr algn="r"/>
                      <a:r>
                        <a:rPr lang="es-ES" sz="800" dirty="0">
                          <a:latin typeface="Arial"/>
                          <a:cs typeface="Arial"/>
                        </a:rPr>
                        <a:t>1</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12</a:t>
                      </a:r>
                    </a:p>
                  </a:txBody>
                  <a:tcPr/>
                </a:tc>
                <a:tc>
                  <a:txBody>
                    <a:bodyPr/>
                    <a:lstStyle/>
                    <a:p>
                      <a:pPr algn="r"/>
                      <a:r>
                        <a:rPr lang="es-ES" sz="800" dirty="0">
                          <a:latin typeface="Arial"/>
                          <a:cs typeface="Arial"/>
                        </a:rPr>
                        <a:t>189</a:t>
                      </a:r>
                    </a:p>
                  </a:txBody>
                  <a:tcPr/>
                </a:tc>
                <a:extLst>
                  <a:ext uri="{0D108BD9-81ED-4DB2-BD59-A6C34878D82A}">
                    <a16:rowId xmlns:a16="http://schemas.microsoft.com/office/drawing/2014/main" val="10001"/>
                  </a:ext>
                </a:extLst>
              </a:tr>
              <a:tr h="0">
                <a:tc>
                  <a:txBody>
                    <a:bodyPr/>
                    <a:lstStyle/>
                    <a:p>
                      <a:pPr algn="r"/>
                      <a:r>
                        <a:rPr lang="es-ES" sz="800" dirty="0">
                          <a:latin typeface="Arial"/>
                          <a:cs typeface="Arial"/>
                        </a:rPr>
                        <a:t>2</a:t>
                      </a:r>
                    </a:p>
                  </a:txBody>
                  <a:tcPr/>
                </a:tc>
                <a:tc>
                  <a:txBody>
                    <a:bodyPr/>
                    <a:lstStyle/>
                    <a:p>
                      <a:pPr algn="r"/>
                      <a:r>
                        <a:rPr lang="es-ES" sz="800" dirty="0">
                          <a:latin typeface="Arial"/>
                          <a:cs typeface="Arial"/>
                        </a:rPr>
                        <a:t>1</a:t>
                      </a:r>
                    </a:p>
                  </a:txBody>
                  <a:tcPr/>
                </a:tc>
                <a:tc>
                  <a:txBody>
                    <a:bodyPr/>
                    <a:lstStyle/>
                    <a:p>
                      <a:pPr algn="r"/>
                      <a:r>
                        <a:rPr lang="es-ES" sz="800" dirty="0">
                          <a:latin typeface="Arial"/>
                          <a:cs typeface="Arial"/>
                        </a:rPr>
                        <a:t>13</a:t>
                      </a:r>
                    </a:p>
                  </a:txBody>
                  <a:tcPr/>
                </a:tc>
                <a:tc>
                  <a:txBody>
                    <a:bodyPr/>
                    <a:lstStyle/>
                    <a:p>
                      <a:pPr algn="r"/>
                      <a:r>
                        <a:rPr lang="es-ES" sz="800" dirty="0">
                          <a:latin typeface="Arial"/>
                          <a:cs typeface="Arial"/>
                        </a:rPr>
                        <a:t>100</a:t>
                      </a:r>
                    </a:p>
                  </a:txBody>
                  <a:tcPr/>
                </a:tc>
                <a:extLst>
                  <a:ext uri="{0D108BD9-81ED-4DB2-BD59-A6C34878D82A}">
                    <a16:rowId xmlns:a16="http://schemas.microsoft.com/office/drawing/2014/main" val="10002"/>
                  </a:ext>
                </a:extLst>
              </a:tr>
              <a:tr h="0">
                <a:tc>
                  <a:txBody>
                    <a:bodyPr/>
                    <a:lstStyle/>
                    <a:p>
                      <a:pPr algn="r"/>
                      <a:r>
                        <a:rPr lang="es-ES" sz="800" dirty="0">
                          <a:latin typeface="Arial"/>
                          <a:cs typeface="Arial"/>
                        </a:rPr>
                        <a:t>3</a:t>
                      </a:r>
                    </a:p>
                  </a:txBody>
                  <a:tcPr/>
                </a:tc>
                <a:tc>
                  <a:txBody>
                    <a:bodyPr/>
                    <a:lstStyle/>
                    <a:p>
                      <a:pPr algn="r"/>
                      <a:r>
                        <a:rPr lang="es-ES" sz="800" dirty="0">
                          <a:latin typeface="Arial"/>
                          <a:cs typeface="Arial"/>
                        </a:rPr>
                        <a:t>2</a:t>
                      </a:r>
                    </a:p>
                  </a:txBody>
                  <a:tcPr/>
                </a:tc>
                <a:tc>
                  <a:txBody>
                    <a:bodyPr/>
                    <a:lstStyle/>
                    <a:p>
                      <a:pPr algn="r"/>
                      <a:r>
                        <a:rPr lang="es-ES" sz="800" dirty="0">
                          <a:latin typeface="Arial"/>
                          <a:cs typeface="Arial"/>
                        </a:rPr>
                        <a:t>20</a:t>
                      </a:r>
                    </a:p>
                  </a:txBody>
                  <a:tcPr/>
                </a:tc>
                <a:tc>
                  <a:txBody>
                    <a:bodyPr/>
                    <a:lstStyle/>
                    <a:p>
                      <a:pPr algn="r"/>
                      <a:r>
                        <a:rPr lang="es-ES" sz="800" dirty="0">
                          <a:latin typeface="Arial"/>
                          <a:cs typeface="Arial"/>
                        </a:rPr>
                        <a:t>1000</a:t>
                      </a:r>
                    </a:p>
                  </a:txBody>
                  <a:tcPr/>
                </a:tc>
                <a:extLst>
                  <a:ext uri="{0D108BD9-81ED-4DB2-BD59-A6C34878D82A}">
                    <a16:rowId xmlns:a16="http://schemas.microsoft.com/office/drawing/2014/main" val="10003"/>
                  </a:ext>
                </a:extLst>
              </a:tr>
              <a:tr h="0">
                <a:tc>
                  <a:txBody>
                    <a:bodyPr/>
                    <a:lstStyle/>
                    <a:p>
                      <a:pPr algn="r"/>
                      <a:r>
                        <a:rPr lang="es-ES" sz="800" dirty="0">
                          <a:latin typeface="Arial"/>
                          <a:cs typeface="Arial"/>
                        </a:rPr>
                        <a:t>4</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-3</a:t>
                      </a:r>
                    </a:p>
                  </a:txBody>
                  <a:tcPr/>
                </a:tc>
                <a:tc>
                  <a:txBody>
                    <a:bodyPr/>
                    <a:lstStyle/>
                    <a:p>
                      <a:pPr algn="r"/>
                      <a:r>
                        <a:rPr lang="es-ES" sz="800" dirty="0">
                          <a:latin typeface="Arial"/>
                          <a:cs typeface="Arial"/>
                        </a:rPr>
                        <a:t>23</a:t>
                      </a:r>
                    </a:p>
                  </a:txBody>
                  <a:tcPr/>
                </a:tc>
                <a:extLst>
                  <a:ext uri="{0D108BD9-81ED-4DB2-BD59-A6C34878D82A}">
                    <a16:rowId xmlns:a16="http://schemas.microsoft.com/office/drawing/2014/main" val="10004"/>
                  </a:ext>
                </a:extLst>
              </a:tr>
            </a:tbl>
          </a:graphicData>
        </a:graphic>
      </p:graphicFrame>
      <p:graphicFrame>
        <p:nvGraphicFramePr>
          <p:cNvPr id="25" name="Tabla 58">
            <a:extLst>
              <a:ext uri="{FF2B5EF4-FFF2-40B4-BE49-F238E27FC236}">
                <a16:creationId xmlns:a16="http://schemas.microsoft.com/office/drawing/2014/main" id="{1C73EC52-954B-4E44-AF38-F1A5A5AD310B}"/>
              </a:ext>
            </a:extLst>
          </p:cNvPr>
          <p:cNvGraphicFramePr>
            <a:graphicFrameLocks noGrp="1"/>
          </p:cNvGraphicFramePr>
          <p:nvPr>
            <p:extLst>
              <p:ext uri="{D42A27DB-BD31-4B8C-83A1-F6EECF244321}">
                <p14:modId xmlns:p14="http://schemas.microsoft.com/office/powerpoint/2010/main" val="4288306471"/>
              </p:ext>
            </p:extLst>
          </p:nvPr>
        </p:nvGraphicFramePr>
        <p:xfrm>
          <a:off x="1668436" y="5597436"/>
          <a:ext cx="1276986" cy="1066800"/>
        </p:xfrm>
        <a:graphic>
          <a:graphicData uri="http://schemas.openxmlformats.org/drawingml/2006/table">
            <a:tbl>
              <a:tblPr firstRow="1" bandRow="1">
                <a:tableStyleId>{5C22544A-7EE6-4342-B048-85BDC9FD1C3A}</a:tableStyleId>
              </a:tblPr>
              <a:tblGrid>
                <a:gridCol w="794068">
                  <a:extLst>
                    <a:ext uri="{9D8B030D-6E8A-4147-A177-3AD203B41FA5}">
                      <a16:colId xmlns:a16="http://schemas.microsoft.com/office/drawing/2014/main" val="20001"/>
                    </a:ext>
                  </a:extLst>
                </a:gridCol>
                <a:gridCol w="482918">
                  <a:extLst>
                    <a:ext uri="{9D8B030D-6E8A-4147-A177-3AD203B41FA5}">
                      <a16:colId xmlns:a16="http://schemas.microsoft.com/office/drawing/2014/main" val="20002"/>
                    </a:ext>
                  </a:extLst>
                </a:gridCol>
              </a:tblGrid>
              <a:tr h="0">
                <a:tc>
                  <a:txBody>
                    <a:bodyPr/>
                    <a:lstStyle/>
                    <a:p>
                      <a:r>
                        <a:rPr lang="es-ES" sz="800" dirty="0" err="1">
                          <a:latin typeface="Arial"/>
                          <a:cs typeface="Arial"/>
                        </a:rPr>
                        <a:t>Biome_num</a:t>
                      </a:r>
                      <a:endParaRPr lang="es-ES" sz="800" dirty="0">
                        <a:latin typeface="Arial"/>
                        <a:cs typeface="Arial"/>
                      </a:endParaRPr>
                    </a:p>
                  </a:txBody>
                  <a:tcPr/>
                </a:tc>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ctr"/>
                      <a:r>
                        <a:rPr lang="es-ES" sz="800" dirty="0">
                          <a:latin typeface="Arial"/>
                          <a:cs typeface="Arial"/>
                        </a:rPr>
                        <a:t>1</a:t>
                      </a:r>
                    </a:p>
                  </a:txBody>
                  <a:tcPr/>
                </a:tc>
                <a:tc>
                  <a:txBody>
                    <a:bodyPr/>
                    <a:lstStyle/>
                    <a:p>
                      <a:pPr algn="r"/>
                      <a:r>
                        <a:rPr lang="es-ES" sz="800" dirty="0">
                          <a:latin typeface="Arial"/>
                          <a:cs typeface="Arial"/>
                        </a:rPr>
                        <a:t>Red</a:t>
                      </a:r>
                    </a:p>
                  </a:txBody>
                  <a:tcPr/>
                </a:tc>
                <a:extLst>
                  <a:ext uri="{0D108BD9-81ED-4DB2-BD59-A6C34878D82A}">
                    <a16:rowId xmlns:a16="http://schemas.microsoft.com/office/drawing/2014/main" val="10001"/>
                  </a:ext>
                </a:extLst>
              </a:tr>
              <a:tr h="0">
                <a:tc>
                  <a:txBody>
                    <a:bodyPr/>
                    <a:lstStyle/>
                    <a:p>
                      <a:pPr algn="ctr"/>
                      <a:r>
                        <a:rPr lang="es-ES" sz="800" dirty="0">
                          <a:latin typeface="Arial"/>
                          <a:cs typeface="Arial"/>
                        </a:rPr>
                        <a:t>2</a:t>
                      </a:r>
                    </a:p>
                  </a:txBody>
                  <a:tcPr/>
                </a:tc>
                <a:tc>
                  <a:txBody>
                    <a:bodyPr/>
                    <a:lstStyle/>
                    <a:p>
                      <a:pPr algn="r"/>
                      <a:r>
                        <a:rPr lang="es-ES" sz="800" dirty="0" err="1">
                          <a:latin typeface="Arial"/>
                          <a:cs typeface="Arial"/>
                        </a:rPr>
                        <a:t>Yellow</a:t>
                      </a: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ctr"/>
                      <a:r>
                        <a:rPr lang="es-ES" sz="800" dirty="0">
                          <a:latin typeface="Arial"/>
                          <a:cs typeface="Arial"/>
                        </a:rPr>
                        <a:t>3</a:t>
                      </a:r>
                    </a:p>
                  </a:txBody>
                  <a:tcPr/>
                </a:tc>
                <a:tc>
                  <a:txBody>
                    <a:bodyPr/>
                    <a:lstStyle/>
                    <a:p>
                      <a:pPr algn="r"/>
                      <a:r>
                        <a:rPr lang="es-ES" sz="800" dirty="0">
                          <a:latin typeface="Arial"/>
                          <a:cs typeface="Arial"/>
                        </a:rPr>
                        <a:t>Green</a:t>
                      </a:r>
                    </a:p>
                  </a:txBody>
                  <a:tcPr/>
                </a:tc>
                <a:extLst>
                  <a:ext uri="{0D108BD9-81ED-4DB2-BD59-A6C34878D82A}">
                    <a16:rowId xmlns:a16="http://schemas.microsoft.com/office/drawing/2014/main" val="10003"/>
                  </a:ext>
                </a:extLst>
              </a:tr>
              <a:tr h="0">
                <a:tc>
                  <a:txBody>
                    <a:bodyPr/>
                    <a:lstStyle/>
                    <a:p>
                      <a:pPr algn="ctr"/>
                      <a:r>
                        <a:rPr lang="es-ES" sz="800" dirty="0">
                          <a:latin typeface="Arial"/>
                          <a:cs typeface="Arial"/>
                        </a:rPr>
                        <a:t>4</a:t>
                      </a:r>
                    </a:p>
                  </a:txBody>
                  <a:tcPr/>
                </a:tc>
                <a:tc>
                  <a:txBody>
                    <a:bodyPr/>
                    <a:lstStyle/>
                    <a:p>
                      <a:pPr algn="r"/>
                      <a:r>
                        <a:rPr lang="es-ES" sz="800" dirty="0" err="1">
                          <a:latin typeface="Arial"/>
                          <a:cs typeface="Arial"/>
                        </a:rPr>
                        <a:t>Purple</a:t>
                      </a: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0BF245A3-126A-CF43-9F47-09D6EE5879C6}"/>
              </a:ext>
            </a:extLst>
          </p:cNvPr>
          <p:cNvSpPr txBox="1"/>
          <p:nvPr/>
        </p:nvSpPr>
        <p:spPr>
          <a:xfrm>
            <a:off x="1309522" y="2605636"/>
            <a:ext cx="2702740" cy="276999"/>
          </a:xfrm>
          <a:prstGeom prst="rect">
            <a:avLst/>
          </a:prstGeom>
          <a:noFill/>
        </p:spPr>
        <p:txBody>
          <a:bodyPr wrap="square" rtlCol="0">
            <a:spAutoFit/>
          </a:bodyPr>
          <a:lstStyle>
            <a:defPPr>
              <a:defRPr lang="es-ES"/>
            </a:defPPr>
            <a:lvl1pPr>
              <a:defRPr sz="2000">
                <a:solidFill>
                  <a:srgbClr val="9C3F97"/>
                </a:solidFill>
              </a:defRPr>
            </a:lvl1pPr>
          </a:lstStyle>
          <a:p>
            <a:r>
              <a:rPr lang="en-ES" sz="1200" dirty="0"/>
              <a:t>Tabla de atributos capa “puntos_clima”</a:t>
            </a:r>
          </a:p>
        </p:txBody>
      </p:sp>
      <p:grpSp>
        <p:nvGrpSpPr>
          <p:cNvPr id="12" name="Group 11">
            <a:extLst>
              <a:ext uri="{FF2B5EF4-FFF2-40B4-BE49-F238E27FC236}">
                <a16:creationId xmlns:a16="http://schemas.microsoft.com/office/drawing/2014/main" id="{1E29F10C-8288-A042-9758-45A7F673A1C1}"/>
              </a:ext>
            </a:extLst>
          </p:cNvPr>
          <p:cNvGrpSpPr/>
          <p:nvPr/>
        </p:nvGrpSpPr>
        <p:grpSpPr>
          <a:xfrm>
            <a:off x="1363570" y="3949804"/>
            <a:ext cx="1886718" cy="1647632"/>
            <a:chOff x="1363570" y="3949804"/>
            <a:chExt cx="1886718" cy="1647632"/>
          </a:xfrm>
        </p:grpSpPr>
        <p:sp>
          <p:nvSpPr>
            <p:cNvPr id="30" name="Rectángulo 16">
              <a:extLst>
                <a:ext uri="{FF2B5EF4-FFF2-40B4-BE49-F238E27FC236}">
                  <a16:creationId xmlns:a16="http://schemas.microsoft.com/office/drawing/2014/main" id="{C67548BC-930B-5B46-907E-138709D33356}"/>
                </a:ext>
              </a:extLst>
            </p:cNvPr>
            <p:cNvSpPr/>
            <p:nvPr/>
          </p:nvSpPr>
          <p:spPr>
            <a:xfrm>
              <a:off x="1363570" y="4456834"/>
              <a:ext cx="1886718"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Campo común (aunque tenga distinto nombre)</a:t>
              </a:r>
              <a:endParaRPr lang="es-ES" sz="1200" dirty="0">
                <a:solidFill>
                  <a:schemeClr val="bg1"/>
                </a:solidFill>
                <a:latin typeface="Arial"/>
                <a:cs typeface="Arial"/>
              </a:endParaRPr>
            </a:p>
          </p:txBody>
        </p:sp>
        <p:cxnSp>
          <p:nvCxnSpPr>
            <p:cNvPr id="31" name="Conector recto de flecha 17">
              <a:extLst>
                <a:ext uri="{FF2B5EF4-FFF2-40B4-BE49-F238E27FC236}">
                  <a16:creationId xmlns:a16="http://schemas.microsoft.com/office/drawing/2014/main" id="{6FD0C5F2-B665-004E-A69A-815B9063DE28}"/>
                </a:ext>
              </a:extLst>
            </p:cNvPr>
            <p:cNvCxnSpPr>
              <a:cxnSpLocks/>
            </p:cNvCxnSpPr>
            <p:nvPr/>
          </p:nvCxnSpPr>
          <p:spPr>
            <a:xfrm flipV="1">
              <a:off x="2198849" y="3949804"/>
              <a:ext cx="0" cy="50703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Conector recto de flecha 17">
              <a:extLst>
                <a:ext uri="{FF2B5EF4-FFF2-40B4-BE49-F238E27FC236}">
                  <a16:creationId xmlns:a16="http://schemas.microsoft.com/office/drawing/2014/main" id="{C3A71A78-528D-654D-B374-FA172827F9F7}"/>
                </a:ext>
              </a:extLst>
            </p:cNvPr>
            <p:cNvCxnSpPr>
              <a:cxnSpLocks/>
            </p:cNvCxnSpPr>
            <p:nvPr/>
          </p:nvCxnSpPr>
          <p:spPr>
            <a:xfrm flipH="1">
              <a:off x="2063469" y="4918499"/>
              <a:ext cx="135380" cy="67893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8" name="TextBox 27">
            <a:extLst>
              <a:ext uri="{FF2B5EF4-FFF2-40B4-BE49-F238E27FC236}">
                <a16:creationId xmlns:a16="http://schemas.microsoft.com/office/drawing/2014/main" id="{A988B006-6D3D-6441-AFB9-EDBF7F7268D9}"/>
              </a:ext>
            </a:extLst>
          </p:cNvPr>
          <p:cNvSpPr txBox="1"/>
          <p:nvPr/>
        </p:nvSpPr>
        <p:spPr>
          <a:xfrm>
            <a:off x="1431537" y="5220732"/>
            <a:ext cx="1750784" cy="276999"/>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r>
              <a:rPr lang="en-ES" sz="1200" dirty="0"/>
              <a:t>Tabla “lista_biomas.txt”</a:t>
            </a:r>
          </a:p>
        </p:txBody>
      </p:sp>
      <p:graphicFrame>
        <p:nvGraphicFramePr>
          <p:cNvPr id="33" name="Tabla 58">
            <a:extLst>
              <a:ext uri="{FF2B5EF4-FFF2-40B4-BE49-F238E27FC236}">
                <a16:creationId xmlns:a16="http://schemas.microsoft.com/office/drawing/2014/main" id="{AEFB6F91-B42D-0B44-A720-1C06B952FF8E}"/>
              </a:ext>
            </a:extLst>
          </p:cNvPr>
          <p:cNvGraphicFramePr>
            <a:graphicFrameLocks noGrp="1"/>
          </p:cNvGraphicFramePr>
          <p:nvPr>
            <p:extLst>
              <p:ext uri="{D42A27DB-BD31-4B8C-83A1-F6EECF244321}">
                <p14:modId xmlns:p14="http://schemas.microsoft.com/office/powerpoint/2010/main" val="4063661192"/>
              </p:ext>
            </p:extLst>
          </p:nvPr>
        </p:nvGraphicFramePr>
        <p:xfrm>
          <a:off x="3511995" y="2882635"/>
          <a:ext cx="511492" cy="1066800"/>
        </p:xfrm>
        <a:graphic>
          <a:graphicData uri="http://schemas.openxmlformats.org/drawingml/2006/table">
            <a:tbl>
              <a:tblPr firstRow="1" bandRow="1">
                <a:tableStyleId>{5C22544A-7EE6-4342-B048-85BDC9FD1C3A}</a:tableStyleId>
              </a:tblPr>
              <a:tblGrid>
                <a:gridCol w="511492">
                  <a:extLst>
                    <a:ext uri="{9D8B030D-6E8A-4147-A177-3AD203B41FA5}">
                      <a16:colId xmlns:a16="http://schemas.microsoft.com/office/drawing/2014/main" val="2692392291"/>
                    </a:ext>
                  </a:extLst>
                </a:gridCol>
              </a:tblGrid>
              <a:tr h="0">
                <a:tc>
                  <a:txBody>
                    <a:bodyPr/>
                    <a:lstStyle/>
                    <a:p>
                      <a:r>
                        <a:rPr lang="es-ES" sz="800" dirty="0">
                          <a:latin typeface="Arial"/>
                          <a:cs typeface="Arial"/>
                        </a:rPr>
                        <a:t>color</a:t>
                      </a:r>
                    </a:p>
                  </a:txBody>
                  <a:tcPr/>
                </a:tc>
                <a:extLst>
                  <a:ext uri="{0D108BD9-81ED-4DB2-BD59-A6C34878D82A}">
                    <a16:rowId xmlns:a16="http://schemas.microsoft.com/office/drawing/2014/main" val="10000"/>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1"/>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2"/>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3"/>
                  </a:ext>
                </a:extLst>
              </a:tr>
              <a:tr h="0">
                <a:tc>
                  <a:txBody>
                    <a:bodyPr/>
                    <a:lstStyle/>
                    <a:p>
                      <a:pPr algn="r"/>
                      <a:endParaRPr lang="es-ES" sz="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34" name="Rectángulo 16">
            <a:extLst>
              <a:ext uri="{FF2B5EF4-FFF2-40B4-BE49-F238E27FC236}">
                <a16:creationId xmlns:a16="http://schemas.microsoft.com/office/drawing/2014/main" id="{EEDB40C0-11FB-F34A-9E98-51A58C713B4C}"/>
              </a:ext>
            </a:extLst>
          </p:cNvPr>
          <p:cNvSpPr/>
          <p:nvPr/>
        </p:nvSpPr>
        <p:spPr>
          <a:xfrm>
            <a:off x="5214029" y="3302671"/>
            <a:ext cx="2432944"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El proceso de unión implica:</a:t>
            </a:r>
          </a:p>
          <a:p>
            <a:pPr marL="171450" indent="-171450">
              <a:buFontTx/>
              <a:buChar char="-"/>
            </a:pPr>
            <a:r>
              <a:rPr lang="es-ES_tradnl" sz="1200" dirty="0">
                <a:solidFill>
                  <a:schemeClr val="bg1"/>
                </a:solidFill>
                <a:latin typeface="Arial"/>
                <a:cs typeface="Arial"/>
              </a:rPr>
              <a:t>Crear un nuevo campo en la tabla “destino”</a:t>
            </a:r>
          </a:p>
          <a:p>
            <a:pPr marL="171450" indent="-171450">
              <a:buFontTx/>
              <a:buChar char="-"/>
            </a:pPr>
            <a:r>
              <a:rPr lang="es-ES_tradnl" sz="1200" dirty="0">
                <a:solidFill>
                  <a:schemeClr val="bg1"/>
                </a:solidFill>
                <a:latin typeface="Arial"/>
                <a:cs typeface="Arial"/>
              </a:rPr>
              <a:t>Asignar el color de la tabla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que corresponda según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a:t>
            </a:r>
            <a:endParaRPr lang="es-ES" sz="1200" dirty="0">
              <a:solidFill>
                <a:schemeClr val="bg1"/>
              </a:solidFill>
              <a:latin typeface="Arial"/>
              <a:cs typeface="Arial"/>
            </a:endParaRPr>
          </a:p>
        </p:txBody>
      </p:sp>
      <p:sp>
        <p:nvSpPr>
          <p:cNvPr id="11" name="Rectangle 10">
            <a:extLst>
              <a:ext uri="{FF2B5EF4-FFF2-40B4-BE49-F238E27FC236}">
                <a16:creationId xmlns:a16="http://schemas.microsoft.com/office/drawing/2014/main" id="{9433F309-1800-134C-8083-C7E2E6F63D2F}"/>
              </a:ext>
            </a:extLst>
          </p:cNvPr>
          <p:cNvSpPr/>
          <p:nvPr/>
        </p:nvSpPr>
        <p:spPr>
          <a:xfrm>
            <a:off x="1676528" y="5826265"/>
            <a:ext cx="783451" cy="19420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5" name="Rectangle 34">
            <a:extLst>
              <a:ext uri="{FF2B5EF4-FFF2-40B4-BE49-F238E27FC236}">
                <a16:creationId xmlns:a16="http://schemas.microsoft.com/office/drawing/2014/main" id="{73985FBD-EC9A-3349-B7F2-DBFE0131BC37}"/>
              </a:ext>
            </a:extLst>
          </p:cNvPr>
          <p:cNvSpPr/>
          <p:nvPr/>
        </p:nvSpPr>
        <p:spPr>
          <a:xfrm>
            <a:off x="1790500" y="3119776"/>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6" name="Rectangle 35">
            <a:extLst>
              <a:ext uri="{FF2B5EF4-FFF2-40B4-BE49-F238E27FC236}">
                <a16:creationId xmlns:a16="http://schemas.microsoft.com/office/drawing/2014/main" id="{A0CB8E6B-688F-F04C-AD79-51E313120AB6}"/>
              </a:ext>
            </a:extLst>
          </p:cNvPr>
          <p:cNvSpPr/>
          <p:nvPr/>
        </p:nvSpPr>
        <p:spPr>
          <a:xfrm>
            <a:off x="1794656" y="3323002"/>
            <a:ext cx="652856"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t>1</a:t>
            </a:r>
          </a:p>
        </p:txBody>
      </p:sp>
      <p:sp>
        <p:nvSpPr>
          <p:cNvPr id="37" name="Rectangle 36">
            <a:extLst>
              <a:ext uri="{FF2B5EF4-FFF2-40B4-BE49-F238E27FC236}">
                <a16:creationId xmlns:a16="http://schemas.microsoft.com/office/drawing/2014/main" id="{7F5A43E9-4A49-0F44-8ED0-566C753DE4B3}"/>
              </a:ext>
            </a:extLst>
          </p:cNvPr>
          <p:cNvSpPr/>
          <p:nvPr/>
        </p:nvSpPr>
        <p:spPr>
          <a:xfrm>
            <a:off x="3511995" y="3119775"/>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8" name="Rectangle 37">
            <a:extLst>
              <a:ext uri="{FF2B5EF4-FFF2-40B4-BE49-F238E27FC236}">
                <a16:creationId xmlns:a16="http://schemas.microsoft.com/office/drawing/2014/main" id="{B555EAA1-99C0-A641-B3DA-B5C351D07EB9}"/>
              </a:ext>
            </a:extLst>
          </p:cNvPr>
          <p:cNvSpPr/>
          <p:nvPr/>
        </p:nvSpPr>
        <p:spPr>
          <a:xfrm>
            <a:off x="3511995" y="3314758"/>
            <a:ext cx="511492" cy="17666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100" dirty="0"/>
              <a:t>Red</a:t>
            </a:r>
          </a:p>
        </p:txBody>
      </p:sp>
      <p:sp>
        <p:nvSpPr>
          <p:cNvPr id="39" name="Rectangle 38">
            <a:extLst>
              <a:ext uri="{FF2B5EF4-FFF2-40B4-BE49-F238E27FC236}">
                <a16:creationId xmlns:a16="http://schemas.microsoft.com/office/drawing/2014/main" id="{B26E5482-0F1B-7342-BC92-F9C7F6E7CA3B}"/>
              </a:ext>
            </a:extLst>
          </p:cNvPr>
          <p:cNvSpPr/>
          <p:nvPr/>
        </p:nvSpPr>
        <p:spPr>
          <a:xfrm>
            <a:off x="1676528" y="6027971"/>
            <a:ext cx="783451" cy="19420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1" name="Rectangle 40">
            <a:extLst>
              <a:ext uri="{FF2B5EF4-FFF2-40B4-BE49-F238E27FC236}">
                <a16:creationId xmlns:a16="http://schemas.microsoft.com/office/drawing/2014/main" id="{D5B8B369-F5F9-584B-B261-369C5580FC42}"/>
              </a:ext>
            </a:extLst>
          </p:cNvPr>
          <p:cNvSpPr/>
          <p:nvPr/>
        </p:nvSpPr>
        <p:spPr>
          <a:xfrm>
            <a:off x="1794656" y="3538155"/>
            <a:ext cx="652856"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2</a:t>
            </a:r>
          </a:p>
        </p:txBody>
      </p:sp>
      <p:sp>
        <p:nvSpPr>
          <p:cNvPr id="42" name="Rectangle 41">
            <a:extLst>
              <a:ext uri="{FF2B5EF4-FFF2-40B4-BE49-F238E27FC236}">
                <a16:creationId xmlns:a16="http://schemas.microsoft.com/office/drawing/2014/main" id="{5CDC07E1-C1E4-7342-B1ED-983E33DDBD0E}"/>
              </a:ext>
            </a:extLst>
          </p:cNvPr>
          <p:cNvSpPr/>
          <p:nvPr/>
        </p:nvSpPr>
        <p:spPr>
          <a:xfrm>
            <a:off x="3511995" y="3536635"/>
            <a:ext cx="511492" cy="176669"/>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Yellow</a:t>
            </a:r>
          </a:p>
        </p:txBody>
      </p:sp>
      <p:sp>
        <p:nvSpPr>
          <p:cNvPr id="43" name="Rectangle 42">
            <a:extLst>
              <a:ext uri="{FF2B5EF4-FFF2-40B4-BE49-F238E27FC236}">
                <a16:creationId xmlns:a16="http://schemas.microsoft.com/office/drawing/2014/main" id="{1C5158DD-6676-B443-A4EF-6CD9FE8E1D7B}"/>
              </a:ext>
            </a:extLst>
          </p:cNvPr>
          <p:cNvSpPr/>
          <p:nvPr/>
        </p:nvSpPr>
        <p:spPr>
          <a:xfrm>
            <a:off x="1676528" y="6249848"/>
            <a:ext cx="783451" cy="19420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4" name="Rectangle 43">
            <a:extLst>
              <a:ext uri="{FF2B5EF4-FFF2-40B4-BE49-F238E27FC236}">
                <a16:creationId xmlns:a16="http://schemas.microsoft.com/office/drawing/2014/main" id="{6F487223-C562-E048-B3A2-7DF3FFF7254C}"/>
              </a:ext>
            </a:extLst>
          </p:cNvPr>
          <p:cNvSpPr/>
          <p:nvPr/>
        </p:nvSpPr>
        <p:spPr>
          <a:xfrm>
            <a:off x="1794656" y="3746584"/>
            <a:ext cx="652856"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1400" dirty="0">
                <a:solidFill>
                  <a:schemeClr val="tx1"/>
                </a:solidFill>
              </a:rPr>
              <a:t>3</a:t>
            </a:r>
          </a:p>
        </p:txBody>
      </p:sp>
      <p:sp>
        <p:nvSpPr>
          <p:cNvPr id="45" name="Rectangle 44">
            <a:extLst>
              <a:ext uri="{FF2B5EF4-FFF2-40B4-BE49-F238E27FC236}">
                <a16:creationId xmlns:a16="http://schemas.microsoft.com/office/drawing/2014/main" id="{89AA87B6-A8AD-DD4F-A1CA-A80687E3801B}"/>
              </a:ext>
            </a:extLst>
          </p:cNvPr>
          <p:cNvSpPr/>
          <p:nvPr/>
        </p:nvSpPr>
        <p:spPr>
          <a:xfrm>
            <a:off x="3511995" y="3751788"/>
            <a:ext cx="511492" cy="176669"/>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ES" sz="900" dirty="0">
                <a:solidFill>
                  <a:schemeClr val="tx1"/>
                </a:solidFill>
              </a:rPr>
              <a:t>Green</a:t>
            </a:r>
          </a:p>
        </p:txBody>
      </p:sp>
    </p:spTree>
    <p:extLst>
      <p:ext uri="{BB962C8B-B14F-4D97-AF65-F5344CB8AC3E}">
        <p14:creationId xmlns:p14="http://schemas.microsoft.com/office/powerpoint/2010/main" val="180983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8" grpId="0" animBg="1"/>
      <p:bldP spid="34" grpId="0" animBg="1"/>
      <p:bldP spid="11"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Para hacer esta unión, procedemos así:</a:t>
            </a:r>
            <a:endParaRPr lang="es-ES" sz="1400" dirty="0">
              <a:solidFill>
                <a:srgbClr val="9C3F97"/>
              </a:solidFill>
            </a:endParaRPr>
          </a:p>
        </p:txBody>
      </p:sp>
      <p:pic>
        <p:nvPicPr>
          <p:cNvPr id="8" name="Picture 7">
            <a:extLst>
              <a:ext uri="{FF2B5EF4-FFF2-40B4-BE49-F238E27FC236}">
                <a16:creationId xmlns:a16="http://schemas.microsoft.com/office/drawing/2014/main" id="{C23661A4-7E0E-5444-884A-2D3719F953A1}"/>
              </a:ext>
            </a:extLst>
          </p:cNvPr>
          <p:cNvPicPr>
            <a:picLocks noChangeAspect="1"/>
          </p:cNvPicPr>
          <p:nvPr/>
        </p:nvPicPr>
        <p:blipFill rotWithShape="1">
          <a:blip r:embed="rId2"/>
          <a:srcRect t="5213" r="41796" b="3327"/>
          <a:stretch/>
        </p:blipFill>
        <p:spPr>
          <a:xfrm>
            <a:off x="730519" y="1582992"/>
            <a:ext cx="4431416" cy="4352095"/>
          </a:xfrm>
          <a:prstGeom prst="rect">
            <a:avLst/>
          </a:prstGeom>
        </p:spPr>
      </p:pic>
      <p:sp>
        <p:nvSpPr>
          <p:cNvPr id="40" name="Rectángulo 16">
            <a:extLst>
              <a:ext uri="{FF2B5EF4-FFF2-40B4-BE49-F238E27FC236}">
                <a16:creationId xmlns:a16="http://schemas.microsoft.com/office/drawing/2014/main" id="{A9DEFE6D-DF51-0A43-B33B-2F7ECE1488DD}"/>
              </a:ext>
            </a:extLst>
          </p:cNvPr>
          <p:cNvSpPr/>
          <p:nvPr/>
        </p:nvSpPr>
        <p:spPr>
          <a:xfrm>
            <a:off x="5548326" y="1582992"/>
            <a:ext cx="2432944"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QGIS navegamos hasta la opción “añadir capa de texto delimitado”, que está en el menú ”capa-&gt; Añadir capa”.</a:t>
            </a:r>
          </a:p>
          <a:p>
            <a:endParaRPr lang="es-ES_tradnl" sz="1200" dirty="0">
              <a:solidFill>
                <a:schemeClr val="bg1"/>
              </a:solidFill>
              <a:latin typeface="Arial"/>
              <a:cs typeface="Arial"/>
            </a:endParaRPr>
          </a:p>
          <a:p>
            <a:r>
              <a:rPr lang="es-ES_tradnl" sz="1200" dirty="0">
                <a:solidFill>
                  <a:schemeClr val="bg1"/>
                </a:solidFill>
                <a:latin typeface="Arial"/>
                <a:cs typeface="Arial"/>
              </a:rPr>
              <a:t>Esto nos permitirá cargar la tabla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 que está en la carpeta de trabajo. </a:t>
            </a:r>
            <a:endParaRPr lang="es-ES" sz="1200" dirty="0">
              <a:solidFill>
                <a:schemeClr val="bg1"/>
              </a:solidFill>
              <a:latin typeface="Arial"/>
              <a:cs typeface="Arial"/>
            </a:endParaRPr>
          </a:p>
        </p:txBody>
      </p:sp>
    </p:spTree>
    <p:extLst>
      <p:ext uri="{BB962C8B-B14F-4D97-AF65-F5344CB8AC3E}">
        <p14:creationId xmlns:p14="http://schemas.microsoft.com/office/powerpoint/2010/main" val="139832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CE988-9DF6-DA47-9BA9-7B7EADCD41AF}"/>
              </a:ext>
            </a:extLst>
          </p:cNvPr>
          <p:cNvPicPr>
            <a:picLocks noChangeAspect="1"/>
          </p:cNvPicPr>
          <p:nvPr/>
        </p:nvPicPr>
        <p:blipFill>
          <a:blip r:embed="rId2"/>
          <a:stretch>
            <a:fillRect/>
          </a:stretch>
        </p:blipFill>
        <p:spPr>
          <a:xfrm>
            <a:off x="1428504" y="1232735"/>
            <a:ext cx="6265667" cy="406295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En el menú emergente procedemos así:</a:t>
            </a:r>
            <a:endParaRPr lang="es-ES" sz="1400" dirty="0">
              <a:solidFill>
                <a:srgbClr val="9C3F97"/>
              </a:solidFill>
            </a:endParaRPr>
          </a:p>
        </p:txBody>
      </p:sp>
      <p:grpSp>
        <p:nvGrpSpPr>
          <p:cNvPr id="13" name="Group 12">
            <a:extLst>
              <a:ext uri="{FF2B5EF4-FFF2-40B4-BE49-F238E27FC236}">
                <a16:creationId xmlns:a16="http://schemas.microsoft.com/office/drawing/2014/main" id="{4A2EBD40-F585-FA49-9F9C-40BCFD27334C}"/>
              </a:ext>
            </a:extLst>
          </p:cNvPr>
          <p:cNvGrpSpPr/>
          <p:nvPr/>
        </p:nvGrpSpPr>
        <p:grpSpPr>
          <a:xfrm>
            <a:off x="6413900" y="1668072"/>
            <a:ext cx="2432944" cy="2880443"/>
            <a:chOff x="6413900" y="2031864"/>
            <a:chExt cx="2432944" cy="2880443"/>
          </a:xfrm>
        </p:grpSpPr>
        <p:sp>
          <p:nvSpPr>
            <p:cNvPr id="11" name="Rectángulo 16">
              <a:extLst>
                <a:ext uri="{FF2B5EF4-FFF2-40B4-BE49-F238E27FC236}">
                  <a16:creationId xmlns:a16="http://schemas.microsoft.com/office/drawing/2014/main" id="{6FC01392-9D8D-C74E-B565-54FB2BAB4B3C}"/>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Navegamos hacia la carpeta y seleccionamos el archivo “</a:t>
              </a:r>
              <a:r>
                <a:rPr lang="es-ES_tradnl" sz="1200" dirty="0" err="1">
                  <a:solidFill>
                    <a:schemeClr val="bg1"/>
                  </a:solidFill>
                  <a:latin typeface="Arial"/>
                  <a:cs typeface="Arial"/>
                </a:rPr>
                <a:t>lista_biomas.txt</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12" name="Conector recto de flecha 20">
              <a:extLst>
                <a:ext uri="{FF2B5EF4-FFF2-40B4-BE49-F238E27FC236}">
                  <a16:creationId xmlns:a16="http://schemas.microsoft.com/office/drawing/2014/main" id="{DB03DC76-9FD3-E64C-B731-904DE906B19A}"/>
                </a:ext>
              </a:extLst>
            </p:cNvPr>
            <p:cNvCxnSpPr>
              <a:cxnSpLocks/>
            </p:cNvCxnSpPr>
            <p:nvPr/>
          </p:nvCxnSpPr>
          <p:spPr>
            <a:xfrm flipH="1" flipV="1">
              <a:off x="7317978" y="2031864"/>
              <a:ext cx="862461" cy="223411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EA800162-6710-7447-9DD7-CE2FAAEE22EF}"/>
              </a:ext>
            </a:extLst>
          </p:cNvPr>
          <p:cNvGrpSpPr/>
          <p:nvPr/>
        </p:nvGrpSpPr>
        <p:grpSpPr>
          <a:xfrm>
            <a:off x="123084" y="1868129"/>
            <a:ext cx="2432944" cy="2822953"/>
            <a:chOff x="6413900" y="2089354"/>
            <a:chExt cx="2432944" cy="2822953"/>
          </a:xfrm>
        </p:grpSpPr>
        <p:sp>
          <p:nvSpPr>
            <p:cNvPr id="17" name="Rectángulo 16">
              <a:extLst>
                <a:ext uri="{FF2B5EF4-FFF2-40B4-BE49-F238E27FC236}">
                  <a16:creationId xmlns:a16="http://schemas.microsoft.com/office/drawing/2014/main" id="{1C1E49A6-BC94-774D-BE3D-C17166494D1B}"/>
                </a:ext>
              </a:extLst>
            </p:cNvPr>
            <p:cNvSpPr/>
            <p:nvPr/>
          </p:nvSpPr>
          <p:spPr>
            <a:xfrm>
              <a:off x="6413900" y="4265976"/>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Aquí ponemos el nombre que QGIS dará a la tabla importada: </a:t>
              </a:r>
              <a:r>
                <a:rPr lang="es-ES_tradnl" sz="1200" dirty="0" err="1">
                  <a:solidFill>
                    <a:schemeClr val="bg1"/>
                  </a:solidFill>
                  <a:latin typeface="Arial"/>
                  <a:cs typeface="Arial"/>
                </a:rPr>
                <a:t>lista_biomas</a:t>
              </a:r>
              <a:endParaRPr lang="es-ES" sz="1200" dirty="0">
                <a:solidFill>
                  <a:schemeClr val="bg1"/>
                </a:solidFill>
                <a:latin typeface="Arial"/>
                <a:cs typeface="Arial"/>
              </a:endParaRPr>
            </a:p>
          </p:txBody>
        </p:sp>
        <p:cxnSp>
          <p:nvCxnSpPr>
            <p:cNvPr id="18" name="Conector recto de flecha 20">
              <a:extLst>
                <a:ext uri="{FF2B5EF4-FFF2-40B4-BE49-F238E27FC236}">
                  <a16:creationId xmlns:a16="http://schemas.microsoft.com/office/drawing/2014/main" id="{696E9415-85ED-7C40-8D5A-0FA1A9BF4DCB}"/>
                </a:ext>
              </a:extLst>
            </p:cNvPr>
            <p:cNvCxnSpPr>
              <a:cxnSpLocks/>
            </p:cNvCxnSpPr>
            <p:nvPr/>
          </p:nvCxnSpPr>
          <p:spPr>
            <a:xfrm flipV="1">
              <a:off x="8180440" y="2089354"/>
              <a:ext cx="645283" cy="217662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8019AA25-D306-D846-950E-18DD2C94CB3D}"/>
              </a:ext>
            </a:extLst>
          </p:cNvPr>
          <p:cNvGrpSpPr/>
          <p:nvPr/>
        </p:nvGrpSpPr>
        <p:grpSpPr>
          <a:xfrm>
            <a:off x="2803996" y="2290917"/>
            <a:ext cx="3950765" cy="2441040"/>
            <a:chOff x="6413900" y="2655933"/>
            <a:chExt cx="3950765" cy="2441040"/>
          </a:xfrm>
        </p:grpSpPr>
        <p:sp>
          <p:nvSpPr>
            <p:cNvPr id="22" name="Rectángulo 16">
              <a:extLst>
                <a:ext uri="{FF2B5EF4-FFF2-40B4-BE49-F238E27FC236}">
                  <a16:creationId xmlns:a16="http://schemas.microsoft.com/office/drawing/2014/main" id="{5FF3D580-C286-0147-8840-61A9BD9EB8F2}"/>
                </a:ext>
              </a:extLst>
            </p:cNvPr>
            <p:cNvSpPr/>
            <p:nvPr/>
          </p:nvSpPr>
          <p:spPr>
            <a:xfrm>
              <a:off x="6413900" y="4265976"/>
              <a:ext cx="1595396"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carácter que separa los campos en la tabla es el punto y coma.</a:t>
              </a:r>
              <a:endParaRPr lang="es-ES" sz="1200" dirty="0">
                <a:solidFill>
                  <a:schemeClr val="bg1"/>
                </a:solidFill>
                <a:latin typeface="Arial"/>
                <a:cs typeface="Arial"/>
              </a:endParaRPr>
            </a:p>
          </p:txBody>
        </p:sp>
        <p:cxnSp>
          <p:nvCxnSpPr>
            <p:cNvPr id="24" name="Conector recto de flecha 20">
              <a:extLst>
                <a:ext uri="{FF2B5EF4-FFF2-40B4-BE49-F238E27FC236}">
                  <a16:creationId xmlns:a16="http://schemas.microsoft.com/office/drawing/2014/main" id="{147D3FFF-ABC0-4947-9435-88D95A207835}"/>
                </a:ext>
              </a:extLst>
            </p:cNvPr>
            <p:cNvCxnSpPr>
              <a:cxnSpLocks/>
            </p:cNvCxnSpPr>
            <p:nvPr/>
          </p:nvCxnSpPr>
          <p:spPr>
            <a:xfrm flipV="1">
              <a:off x="7804247" y="2655933"/>
              <a:ext cx="2560418" cy="161004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DF05DABE-1143-C34F-ABE8-2F2C8645CD05}"/>
              </a:ext>
            </a:extLst>
          </p:cNvPr>
          <p:cNvGrpSpPr/>
          <p:nvPr/>
        </p:nvGrpSpPr>
        <p:grpSpPr>
          <a:xfrm>
            <a:off x="4643566" y="3095938"/>
            <a:ext cx="1595396" cy="1903561"/>
            <a:chOff x="6413900" y="3378078"/>
            <a:chExt cx="1595396" cy="1903561"/>
          </a:xfrm>
        </p:grpSpPr>
        <p:sp>
          <p:nvSpPr>
            <p:cNvPr id="28" name="Rectángulo 16">
              <a:extLst>
                <a:ext uri="{FF2B5EF4-FFF2-40B4-BE49-F238E27FC236}">
                  <a16:creationId xmlns:a16="http://schemas.microsoft.com/office/drawing/2014/main" id="{76F85609-4691-854B-BF26-742459C1EF5E}"/>
                </a:ext>
              </a:extLst>
            </p:cNvPr>
            <p:cNvSpPr/>
            <p:nvPr/>
          </p:nvSpPr>
          <p:spPr>
            <a:xfrm>
              <a:off x="6413900" y="4265976"/>
              <a:ext cx="1595396" cy="1015663"/>
            </a:xfrm>
            <a:prstGeom prst="rect">
              <a:avLst/>
            </a:prstGeom>
            <a:solidFill>
              <a:srgbClr val="9C3F97"/>
            </a:solidFill>
          </p:spPr>
          <p:txBody>
            <a:bodyPr wrap="square">
              <a:spAutoFit/>
            </a:bodyPr>
            <a:lstStyle/>
            <a:p>
              <a:r>
                <a:rPr lang="es-ES_tradnl" sz="1200" dirty="0">
                  <a:solidFill>
                    <a:schemeClr val="bg1"/>
                  </a:solidFill>
                  <a:latin typeface="Arial"/>
                  <a:cs typeface="Arial"/>
                </a:rPr>
                <a:t>4. La tabla importada no tiene coordenadas, así que seleccionamos “ninguna geometría”</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flipV="1">
              <a:off x="7560073" y="3378078"/>
              <a:ext cx="244174" cy="88790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C0F826D3-FBD0-CA4D-8B36-8D60D53662E5}"/>
              </a:ext>
            </a:extLst>
          </p:cNvPr>
          <p:cNvGrpSpPr/>
          <p:nvPr/>
        </p:nvGrpSpPr>
        <p:grpSpPr>
          <a:xfrm>
            <a:off x="1587524" y="5511003"/>
            <a:ext cx="4746558" cy="1136366"/>
            <a:chOff x="1587524" y="5511003"/>
            <a:chExt cx="4746558" cy="1136366"/>
          </a:xfrm>
        </p:grpSpPr>
        <p:pic>
          <p:nvPicPr>
            <p:cNvPr id="31" name="Picture 30">
              <a:extLst>
                <a:ext uri="{FF2B5EF4-FFF2-40B4-BE49-F238E27FC236}">
                  <a16:creationId xmlns:a16="http://schemas.microsoft.com/office/drawing/2014/main" id="{59F98AB0-0529-2743-92FE-B1E4C757740A}"/>
                </a:ext>
              </a:extLst>
            </p:cNvPr>
            <p:cNvPicPr>
              <a:picLocks noChangeAspect="1"/>
            </p:cNvPicPr>
            <p:nvPr/>
          </p:nvPicPr>
          <p:blipFill>
            <a:blip r:embed="rId3"/>
            <a:stretch>
              <a:fillRect/>
            </a:stretch>
          </p:blipFill>
          <p:spPr>
            <a:xfrm>
              <a:off x="4196173" y="5511003"/>
              <a:ext cx="2137909" cy="1136366"/>
            </a:xfrm>
            <a:prstGeom prst="rect">
              <a:avLst/>
            </a:prstGeom>
          </p:spPr>
        </p:pic>
        <p:sp>
          <p:nvSpPr>
            <p:cNvPr id="35" name="Rectángulo 16">
              <a:extLst>
                <a:ext uri="{FF2B5EF4-FFF2-40B4-BE49-F238E27FC236}">
                  <a16:creationId xmlns:a16="http://schemas.microsoft.com/office/drawing/2014/main" id="{99302AFC-242C-1E49-B329-AB95A6E8F506}"/>
                </a:ext>
              </a:extLst>
            </p:cNvPr>
            <p:cNvSpPr/>
            <p:nvPr/>
          </p:nvSpPr>
          <p:spPr>
            <a:xfrm>
              <a:off x="1587524" y="5756020"/>
              <a:ext cx="243294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Tras aceptar, se carga “</a:t>
              </a:r>
              <a:r>
                <a:rPr lang="es-ES_tradnl" sz="1200" dirty="0" err="1">
                  <a:solidFill>
                    <a:schemeClr val="bg1"/>
                  </a:solidFill>
                  <a:latin typeface="Arial"/>
                  <a:cs typeface="Arial"/>
                </a:rPr>
                <a:t>lista_biomas</a:t>
              </a:r>
              <a:r>
                <a:rPr lang="es-ES_tradnl" sz="1200" dirty="0">
                  <a:solidFill>
                    <a:schemeClr val="bg1"/>
                  </a:solidFill>
                  <a:latin typeface="Arial"/>
                  <a:cs typeface="Arial"/>
                </a:rPr>
                <a:t>” en la tabla de contenidos de QGIS</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5734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pic>
        <p:nvPicPr>
          <p:cNvPr id="8" name="Picture 7">
            <a:extLst>
              <a:ext uri="{FF2B5EF4-FFF2-40B4-BE49-F238E27FC236}">
                <a16:creationId xmlns:a16="http://schemas.microsoft.com/office/drawing/2014/main" id="{99A67745-574E-2341-8140-F14ADD55E2A2}"/>
              </a:ext>
            </a:extLst>
          </p:cNvPr>
          <p:cNvPicPr>
            <a:picLocks noChangeAspect="1"/>
          </p:cNvPicPr>
          <p:nvPr/>
        </p:nvPicPr>
        <p:blipFill>
          <a:blip r:embed="rId2"/>
          <a:stretch>
            <a:fillRect/>
          </a:stretch>
        </p:blipFill>
        <p:spPr>
          <a:xfrm>
            <a:off x="1435581" y="2242056"/>
            <a:ext cx="5840361" cy="3337349"/>
          </a:xfrm>
          <a:prstGeom prst="rect">
            <a:avLst/>
          </a:prstGeom>
        </p:spPr>
      </p:pic>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707886"/>
          </a:xfrm>
          <a:prstGeom prst="rect">
            <a:avLst/>
          </a:prstGeom>
          <a:noFill/>
        </p:spPr>
        <p:txBody>
          <a:bodyPr wrap="square" rtlCol="0">
            <a:spAutoFit/>
          </a:bodyPr>
          <a:lstStyle/>
          <a:p>
            <a:r>
              <a:rPr lang="es-ES" sz="2000" dirty="0">
                <a:solidFill>
                  <a:srgbClr val="9C3F97"/>
                </a:solidFill>
              </a:rPr>
              <a:t>Hacemos doble </a:t>
            </a:r>
            <a:r>
              <a:rPr lang="es-ES" sz="2000" dirty="0" err="1">
                <a:solidFill>
                  <a:srgbClr val="9C3F97"/>
                </a:solidFill>
              </a:rPr>
              <a:t>click</a:t>
            </a:r>
            <a:r>
              <a:rPr lang="es-ES" sz="2000" dirty="0">
                <a:solidFill>
                  <a:srgbClr val="9C3F97"/>
                </a:solidFill>
              </a:rPr>
              <a:t> en la capa destino (“</a:t>
            </a:r>
            <a:r>
              <a:rPr lang="es-ES" sz="2000" dirty="0" err="1">
                <a:solidFill>
                  <a:srgbClr val="9C3F97"/>
                </a:solidFill>
              </a:rPr>
              <a:t>puntos_clima</a:t>
            </a:r>
            <a:r>
              <a:rPr lang="es-ES" sz="2000" dirty="0">
                <a:solidFill>
                  <a:srgbClr val="9C3F97"/>
                </a:solidFill>
              </a:rPr>
              <a:t>”). Se abrirá la ventana de propiedades</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2246759" y="2778214"/>
            <a:ext cx="2434436" cy="1459489"/>
            <a:chOff x="5358550" y="2920344"/>
            <a:chExt cx="2434436" cy="1459489"/>
          </a:xfrm>
        </p:grpSpPr>
        <p:sp>
          <p:nvSpPr>
            <p:cNvPr id="28" name="Rectángulo 16">
              <a:extLst>
                <a:ext uri="{FF2B5EF4-FFF2-40B4-BE49-F238E27FC236}">
                  <a16:creationId xmlns:a16="http://schemas.microsoft.com/office/drawing/2014/main" id="{76F85609-4691-854B-BF26-742459C1EF5E}"/>
                </a:ext>
              </a:extLst>
            </p:cNvPr>
            <p:cNvSpPr/>
            <p:nvPr/>
          </p:nvSpPr>
          <p:spPr>
            <a:xfrm>
              <a:off x="6197590" y="2920344"/>
              <a:ext cx="1595396"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1. Vamos a la opción “uniones”</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2746434" y="3679897"/>
            <a:ext cx="2434436" cy="1459489"/>
            <a:chOff x="5358550" y="2920344"/>
            <a:chExt cx="2434436" cy="1459489"/>
          </a:xfrm>
        </p:grpSpPr>
        <p:sp>
          <p:nvSpPr>
            <p:cNvPr id="32" name="Rectángulo 16">
              <a:extLst>
                <a:ext uri="{FF2B5EF4-FFF2-40B4-BE49-F238E27FC236}">
                  <a16:creationId xmlns:a16="http://schemas.microsoft.com/office/drawing/2014/main" id="{882BF720-7578-D940-AB08-CCF14ED5251D}"/>
                </a:ext>
              </a:extLst>
            </p:cNvPr>
            <p:cNvSpPr/>
            <p:nvPr/>
          </p:nvSpPr>
          <p:spPr>
            <a:xfrm>
              <a:off x="6197590" y="2920344"/>
              <a:ext cx="159539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2. Hacemos </a:t>
              </a:r>
              <a:r>
                <a:rPr lang="es-ES_tradnl" sz="1200" dirty="0" err="1">
                  <a:solidFill>
                    <a:schemeClr val="bg1"/>
                  </a:solidFill>
                  <a:latin typeface="Arial"/>
                  <a:cs typeface="Arial"/>
                </a:rPr>
                <a:t>click</a:t>
              </a:r>
              <a:r>
                <a:rPr lang="es-ES_tradnl" sz="1200" dirty="0">
                  <a:solidFill>
                    <a:schemeClr val="bg1"/>
                  </a:solidFill>
                  <a:latin typeface="Arial"/>
                  <a:cs typeface="Arial"/>
                </a:rPr>
                <a:t> en + para crear una nueva unión</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a:off x="5358550" y="3151176"/>
              <a:ext cx="839040" cy="122865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209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384C24-1EBD-604D-BC0B-7EB754EA604B}"/>
              </a:ext>
            </a:extLst>
          </p:cNvPr>
          <p:cNvPicPr>
            <a:picLocks noChangeAspect="1"/>
          </p:cNvPicPr>
          <p:nvPr/>
        </p:nvPicPr>
        <p:blipFill>
          <a:blip r:embed="rId2"/>
          <a:stretch>
            <a:fillRect/>
          </a:stretch>
        </p:blipFill>
        <p:spPr>
          <a:xfrm>
            <a:off x="848875" y="1897927"/>
            <a:ext cx="5132439" cy="427866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400110"/>
          </a:xfrm>
          <a:prstGeom prst="rect">
            <a:avLst/>
          </a:prstGeom>
          <a:noFill/>
        </p:spPr>
        <p:txBody>
          <a:bodyPr wrap="square" rtlCol="0">
            <a:spAutoFit/>
          </a:bodyPr>
          <a:lstStyle/>
          <a:p>
            <a:r>
              <a:rPr lang="es-ES" sz="2000" dirty="0">
                <a:solidFill>
                  <a:srgbClr val="9C3F97"/>
                </a:solidFill>
              </a:rPr>
              <a:t>Ahora haremos la unión propiamente dicha:</a:t>
            </a:r>
            <a:endParaRPr lang="es-ES" sz="1400" dirty="0">
              <a:solidFill>
                <a:srgbClr val="9C3F97"/>
              </a:solidFill>
            </a:endParaRPr>
          </a:p>
        </p:txBody>
      </p:sp>
      <p:sp>
        <p:nvSpPr>
          <p:cNvPr id="25" name="CuadroTexto 10">
            <a:extLst>
              <a:ext uri="{FF2B5EF4-FFF2-40B4-BE49-F238E27FC236}">
                <a16:creationId xmlns:a16="http://schemas.microsoft.com/office/drawing/2014/main" id="{328837CF-5ACF-9540-9144-FB3FDEF51D50}"/>
              </a:ext>
            </a:extLst>
          </p:cNvPr>
          <p:cNvSpPr txBox="1"/>
          <p:nvPr/>
        </p:nvSpPr>
        <p:spPr>
          <a:xfrm>
            <a:off x="812828" y="1151233"/>
            <a:ext cx="8195833" cy="400110"/>
          </a:xfrm>
          <a:prstGeom prst="rect">
            <a:avLst/>
          </a:prstGeom>
          <a:noFill/>
        </p:spPr>
        <p:txBody>
          <a:bodyPr wrap="square" rtlCol="0">
            <a:spAutoFit/>
          </a:bodyPr>
          <a:lstStyle/>
          <a:p>
            <a:r>
              <a:rPr lang="es-ES" sz="2000" dirty="0">
                <a:solidFill>
                  <a:srgbClr val="9C3F97"/>
                </a:solidFill>
              </a:rPr>
              <a:t>En el menú emergente, configuramos la unión</a:t>
            </a:r>
            <a:endParaRPr lang="es-ES" sz="1400" dirty="0">
              <a:solidFill>
                <a:srgbClr val="9C3F97"/>
              </a:solidFill>
            </a:endParaRPr>
          </a:p>
        </p:txBody>
      </p:sp>
      <p:grpSp>
        <p:nvGrpSpPr>
          <p:cNvPr id="27" name="Group 26">
            <a:extLst>
              <a:ext uri="{FF2B5EF4-FFF2-40B4-BE49-F238E27FC236}">
                <a16:creationId xmlns:a16="http://schemas.microsoft.com/office/drawing/2014/main" id="{DF05DABE-1143-C34F-ABE8-2F2C8645CD05}"/>
              </a:ext>
            </a:extLst>
          </p:cNvPr>
          <p:cNvGrpSpPr/>
          <p:nvPr/>
        </p:nvGrpSpPr>
        <p:grpSpPr>
          <a:xfrm>
            <a:off x="5792851" y="2119379"/>
            <a:ext cx="2928361" cy="646331"/>
            <a:chOff x="5702626" y="2190823"/>
            <a:chExt cx="2928361" cy="646331"/>
          </a:xfrm>
        </p:grpSpPr>
        <p:sp>
          <p:nvSpPr>
            <p:cNvPr id="28" name="Rectángulo 16">
              <a:extLst>
                <a:ext uri="{FF2B5EF4-FFF2-40B4-BE49-F238E27FC236}">
                  <a16:creationId xmlns:a16="http://schemas.microsoft.com/office/drawing/2014/main" id="{76F85609-4691-854B-BF26-742459C1EF5E}"/>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1. Seleccionamos “</a:t>
              </a:r>
              <a:r>
                <a:rPr lang="es-ES_tradnl" sz="1200" dirty="0" err="1">
                  <a:solidFill>
                    <a:schemeClr val="bg1"/>
                  </a:solidFill>
                  <a:latin typeface="Arial"/>
                  <a:cs typeface="Arial"/>
                </a:rPr>
                <a:t>lista_biomas</a:t>
              </a:r>
              <a:r>
                <a:rPr lang="es-ES_tradnl" sz="1200" dirty="0">
                  <a:solidFill>
                    <a:schemeClr val="bg1"/>
                  </a:solidFill>
                  <a:latin typeface="Arial"/>
                  <a:cs typeface="Arial"/>
                </a:rPr>
                <a:t>” porque es la tabla que queremos unir a “</a:t>
              </a:r>
              <a:r>
                <a:rPr lang="es-ES_tradnl" sz="1200" dirty="0" err="1">
                  <a:solidFill>
                    <a:schemeClr val="bg1"/>
                  </a:solidFill>
                  <a:latin typeface="Arial"/>
                  <a:cs typeface="Arial"/>
                </a:rPr>
                <a:t>puntos_clima</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29" name="Conector recto de flecha 20">
              <a:extLst>
                <a:ext uri="{FF2B5EF4-FFF2-40B4-BE49-F238E27FC236}">
                  <a16:creationId xmlns:a16="http://schemas.microsoft.com/office/drawing/2014/main" id="{8350DD5F-9241-B945-BF83-143BE9B2D3EF}"/>
                </a:ext>
              </a:extLst>
            </p:cNvPr>
            <p:cNvCxnSpPr>
              <a:cxnSpLocks/>
            </p:cNvCxnSpPr>
            <p:nvPr/>
          </p:nvCxnSpPr>
          <p:spPr>
            <a:xfrm flipH="1">
              <a:off x="5702626" y="2441018"/>
              <a:ext cx="426138" cy="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E1BFC542-BCBC-B449-AA66-53EE958FC7BB}"/>
              </a:ext>
            </a:extLst>
          </p:cNvPr>
          <p:cNvGrpSpPr/>
          <p:nvPr/>
        </p:nvGrpSpPr>
        <p:grpSpPr>
          <a:xfrm>
            <a:off x="5792851" y="2664542"/>
            <a:ext cx="2928361" cy="835985"/>
            <a:chOff x="5799419" y="2546024"/>
            <a:chExt cx="2928361" cy="835985"/>
          </a:xfrm>
        </p:grpSpPr>
        <p:sp>
          <p:nvSpPr>
            <p:cNvPr id="32" name="Rectángulo 16">
              <a:extLst>
                <a:ext uri="{FF2B5EF4-FFF2-40B4-BE49-F238E27FC236}">
                  <a16:creationId xmlns:a16="http://schemas.microsoft.com/office/drawing/2014/main" id="{882BF720-7578-D940-AB08-CCF14ED5251D}"/>
                </a:ext>
              </a:extLst>
            </p:cNvPr>
            <p:cNvSpPr/>
            <p:nvPr/>
          </p:nvSpPr>
          <p:spPr>
            <a:xfrm>
              <a:off x="6197589" y="2920344"/>
              <a:ext cx="2530191"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2. El campo “BIOME_NUM” de la tabla de “</a:t>
              </a:r>
              <a:r>
                <a:rPr lang="es-ES_tradnl" sz="1200" dirty="0" err="1">
                  <a:solidFill>
                    <a:schemeClr val="bg1"/>
                  </a:solidFill>
                  <a:latin typeface="Arial"/>
                  <a:cs typeface="Arial"/>
                </a:rPr>
                <a:t>lista_biomas</a:t>
              </a:r>
              <a:r>
                <a:rPr lang="es-ES_tradnl" sz="1200" dirty="0">
                  <a:solidFill>
                    <a:schemeClr val="bg1"/>
                  </a:solidFill>
                  <a:latin typeface="Arial"/>
                  <a:cs typeface="Arial"/>
                </a:rPr>
                <a:t>”</a:t>
              </a:r>
              <a:endParaRPr lang="es-ES" sz="1200" dirty="0">
                <a:solidFill>
                  <a:schemeClr val="bg1"/>
                </a:solidFill>
                <a:latin typeface="Arial"/>
                <a:cs typeface="Arial"/>
              </a:endParaRPr>
            </a:p>
          </p:txBody>
        </p:sp>
        <p:cxnSp>
          <p:nvCxnSpPr>
            <p:cNvPr id="33" name="Conector recto de flecha 20">
              <a:extLst>
                <a:ext uri="{FF2B5EF4-FFF2-40B4-BE49-F238E27FC236}">
                  <a16:creationId xmlns:a16="http://schemas.microsoft.com/office/drawing/2014/main" id="{C5F40C7A-DB09-FA4B-96A0-BC173ED556E9}"/>
                </a:ext>
              </a:extLst>
            </p:cNvPr>
            <p:cNvCxnSpPr>
              <a:cxnSpLocks/>
            </p:cNvCxnSpPr>
            <p:nvPr/>
          </p:nvCxnSpPr>
          <p:spPr>
            <a:xfrm flipH="1" flipV="1">
              <a:off x="5799419" y="2546024"/>
              <a:ext cx="398171" cy="6051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2FE0FFF9-A6F5-CA45-81DB-7A8F78D16BB9}"/>
              </a:ext>
            </a:extLst>
          </p:cNvPr>
          <p:cNvGrpSpPr/>
          <p:nvPr/>
        </p:nvGrpSpPr>
        <p:grpSpPr>
          <a:xfrm>
            <a:off x="5604387" y="3027734"/>
            <a:ext cx="3098931" cy="1633529"/>
            <a:chOff x="5628849" y="2117812"/>
            <a:chExt cx="3098931" cy="1633529"/>
          </a:xfrm>
        </p:grpSpPr>
        <p:sp>
          <p:nvSpPr>
            <p:cNvPr id="24" name="Rectángulo 16">
              <a:extLst>
                <a:ext uri="{FF2B5EF4-FFF2-40B4-BE49-F238E27FC236}">
                  <a16:creationId xmlns:a16="http://schemas.microsoft.com/office/drawing/2014/main" id="{0BB56E3D-E43B-1943-97CD-21FC61B34EFF}"/>
                </a:ext>
              </a:extLst>
            </p:cNvPr>
            <p:cNvSpPr/>
            <p:nvPr/>
          </p:nvSpPr>
          <p:spPr>
            <a:xfrm>
              <a:off x="6197589" y="2920344"/>
              <a:ext cx="253019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3. El campo “</a:t>
              </a:r>
              <a:r>
                <a:rPr lang="es-ES_tradnl" sz="1200" dirty="0" err="1">
                  <a:solidFill>
                    <a:schemeClr val="bg1"/>
                  </a:solidFill>
                  <a:latin typeface="Arial"/>
                  <a:cs typeface="Arial"/>
                </a:rPr>
                <a:t>bioma_id</a:t>
              </a:r>
              <a:r>
                <a:rPr lang="es-ES_tradnl" sz="1200" dirty="0">
                  <a:solidFill>
                    <a:schemeClr val="bg1"/>
                  </a:solidFill>
                  <a:latin typeface="Arial"/>
                  <a:cs typeface="Arial"/>
                </a:rPr>
                <a:t>” de la tabla de atributos de la capa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es la otra parte de la unión</a:t>
              </a:r>
              <a:endParaRPr lang="es-ES" sz="1200" dirty="0">
                <a:solidFill>
                  <a:schemeClr val="bg1"/>
                </a:solidFill>
                <a:latin typeface="Arial"/>
                <a:cs typeface="Arial"/>
              </a:endParaRPr>
            </a:p>
          </p:txBody>
        </p:sp>
        <p:cxnSp>
          <p:nvCxnSpPr>
            <p:cNvPr id="26" name="Conector recto de flecha 20">
              <a:extLst>
                <a:ext uri="{FF2B5EF4-FFF2-40B4-BE49-F238E27FC236}">
                  <a16:creationId xmlns:a16="http://schemas.microsoft.com/office/drawing/2014/main" id="{79F78CDE-0DB4-0A43-85BC-47735892867B}"/>
                </a:ext>
              </a:extLst>
            </p:cNvPr>
            <p:cNvCxnSpPr>
              <a:cxnSpLocks/>
            </p:cNvCxnSpPr>
            <p:nvPr/>
          </p:nvCxnSpPr>
          <p:spPr>
            <a:xfrm flipH="1" flipV="1">
              <a:off x="5628849" y="2117812"/>
              <a:ext cx="568741" cy="10333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CB57D2BC-95AB-B944-8948-4CF4D9E444D5}"/>
              </a:ext>
            </a:extLst>
          </p:cNvPr>
          <p:cNvGrpSpPr/>
          <p:nvPr/>
        </p:nvGrpSpPr>
        <p:grpSpPr>
          <a:xfrm>
            <a:off x="1771397" y="3990338"/>
            <a:ext cx="3479030" cy="646331"/>
            <a:chOff x="4706326" y="2920344"/>
            <a:chExt cx="3479030" cy="646331"/>
          </a:xfrm>
        </p:grpSpPr>
        <p:sp>
          <p:nvSpPr>
            <p:cNvPr id="34" name="Rectángulo 16">
              <a:extLst>
                <a:ext uri="{FF2B5EF4-FFF2-40B4-BE49-F238E27FC236}">
                  <a16:creationId xmlns:a16="http://schemas.microsoft.com/office/drawing/2014/main" id="{02CD5955-A488-3240-976B-500B2109CC84}"/>
                </a:ext>
              </a:extLst>
            </p:cNvPr>
            <p:cNvSpPr/>
            <p:nvPr/>
          </p:nvSpPr>
          <p:spPr>
            <a:xfrm>
              <a:off x="6197590" y="2920344"/>
              <a:ext cx="1987766"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4. El único campo que queremos añadir es “color”</a:t>
              </a:r>
              <a:endParaRPr lang="es-ES" sz="1200" dirty="0">
                <a:solidFill>
                  <a:schemeClr val="bg1"/>
                </a:solidFill>
                <a:latin typeface="Arial"/>
                <a:cs typeface="Arial"/>
              </a:endParaRPr>
            </a:p>
          </p:txBody>
        </p:sp>
        <p:cxnSp>
          <p:nvCxnSpPr>
            <p:cNvPr id="35" name="Conector recto de flecha 20">
              <a:extLst>
                <a:ext uri="{FF2B5EF4-FFF2-40B4-BE49-F238E27FC236}">
                  <a16:creationId xmlns:a16="http://schemas.microsoft.com/office/drawing/2014/main" id="{EE4633DB-02A0-8448-B134-2DAF6C6D75E2}"/>
                </a:ext>
              </a:extLst>
            </p:cNvPr>
            <p:cNvCxnSpPr>
              <a:cxnSpLocks/>
            </p:cNvCxnSpPr>
            <p:nvPr/>
          </p:nvCxnSpPr>
          <p:spPr>
            <a:xfrm flipH="1">
              <a:off x="4706326" y="3151176"/>
              <a:ext cx="1491265" cy="1050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04DD32D2-9F92-0943-A86A-8DD8010F1CE9}"/>
              </a:ext>
            </a:extLst>
          </p:cNvPr>
          <p:cNvGrpSpPr/>
          <p:nvPr/>
        </p:nvGrpSpPr>
        <p:grpSpPr>
          <a:xfrm>
            <a:off x="3510116" y="4853582"/>
            <a:ext cx="5302400" cy="830997"/>
            <a:chOff x="4294690" y="3285501"/>
            <a:chExt cx="5302400" cy="830997"/>
          </a:xfrm>
        </p:grpSpPr>
        <p:sp>
          <p:nvSpPr>
            <p:cNvPr id="37" name="Rectángulo 16">
              <a:extLst>
                <a:ext uri="{FF2B5EF4-FFF2-40B4-BE49-F238E27FC236}">
                  <a16:creationId xmlns:a16="http://schemas.microsoft.com/office/drawing/2014/main" id="{560546A8-7B74-E347-AA65-8FFC268BBF1A}"/>
                </a:ext>
              </a:extLst>
            </p:cNvPr>
            <p:cNvSpPr/>
            <p:nvPr/>
          </p:nvSpPr>
          <p:spPr>
            <a:xfrm>
              <a:off x="6935033" y="3285501"/>
              <a:ext cx="2662057"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5. Marcamos esta opción y borramos el texto de abajo. Así no añadirá ningún prefijo al nombre del campo creado.</a:t>
              </a:r>
              <a:endParaRPr lang="es-ES" sz="1200" dirty="0">
                <a:solidFill>
                  <a:schemeClr val="bg1"/>
                </a:solidFill>
                <a:latin typeface="Arial"/>
                <a:cs typeface="Arial"/>
              </a:endParaRPr>
            </a:p>
          </p:txBody>
        </p:sp>
        <p:cxnSp>
          <p:nvCxnSpPr>
            <p:cNvPr id="38" name="Conector recto de flecha 20">
              <a:extLst>
                <a:ext uri="{FF2B5EF4-FFF2-40B4-BE49-F238E27FC236}">
                  <a16:creationId xmlns:a16="http://schemas.microsoft.com/office/drawing/2014/main" id="{B4E5276E-191E-6A45-BE52-E1C63709CA46}"/>
                </a:ext>
              </a:extLst>
            </p:cNvPr>
            <p:cNvCxnSpPr>
              <a:cxnSpLocks/>
            </p:cNvCxnSpPr>
            <p:nvPr/>
          </p:nvCxnSpPr>
          <p:spPr>
            <a:xfrm flipH="1">
              <a:off x="4294690" y="3415172"/>
              <a:ext cx="2663011" cy="20817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9" name="Rectángulo 16">
            <a:extLst>
              <a:ext uri="{FF2B5EF4-FFF2-40B4-BE49-F238E27FC236}">
                <a16:creationId xmlns:a16="http://schemas.microsoft.com/office/drawing/2014/main" id="{829D545A-81BE-504A-B36C-81DC2A05C6C4}"/>
              </a:ext>
            </a:extLst>
          </p:cNvPr>
          <p:cNvSpPr/>
          <p:nvPr/>
        </p:nvSpPr>
        <p:spPr>
          <a:xfrm>
            <a:off x="6150459" y="5837116"/>
            <a:ext cx="2662057" cy="461665"/>
          </a:xfrm>
          <a:prstGeom prst="rect">
            <a:avLst/>
          </a:prstGeom>
          <a:solidFill>
            <a:srgbClr val="9C3F97"/>
          </a:solidFill>
        </p:spPr>
        <p:txBody>
          <a:bodyPr wrap="square">
            <a:spAutoFit/>
          </a:bodyPr>
          <a:lstStyle/>
          <a:p>
            <a:r>
              <a:rPr lang="es-ES_tradnl" sz="1200" dirty="0">
                <a:solidFill>
                  <a:schemeClr val="bg1"/>
                </a:solidFill>
                <a:latin typeface="Arial"/>
                <a:cs typeface="Arial"/>
              </a:rPr>
              <a:t>6. Aceptamos aquí y en el menú anterior para realizar la unión.</a:t>
            </a:r>
            <a:endParaRPr lang="es-ES" sz="1200" dirty="0">
              <a:solidFill>
                <a:schemeClr val="bg1"/>
              </a:solidFill>
              <a:latin typeface="Arial"/>
              <a:cs typeface="Arial"/>
            </a:endParaRPr>
          </a:p>
        </p:txBody>
      </p:sp>
    </p:spTree>
    <p:extLst>
      <p:ext uri="{BB962C8B-B14F-4D97-AF65-F5344CB8AC3E}">
        <p14:creationId xmlns:p14="http://schemas.microsoft.com/office/powerpoint/2010/main" val="160318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Unir un campo con el color que tendrá cada bioma</a:t>
            </a:r>
          </a:p>
        </p:txBody>
      </p:sp>
      <p:sp>
        <p:nvSpPr>
          <p:cNvPr id="23" name="CuadroTexto 10">
            <a:extLst>
              <a:ext uri="{FF2B5EF4-FFF2-40B4-BE49-F238E27FC236}">
                <a16:creationId xmlns:a16="http://schemas.microsoft.com/office/drawing/2014/main" id="{175AC7B9-DA0A-5E42-B7BD-F527DDF548DE}"/>
              </a:ext>
            </a:extLst>
          </p:cNvPr>
          <p:cNvSpPr txBox="1"/>
          <p:nvPr/>
        </p:nvSpPr>
        <p:spPr>
          <a:xfrm>
            <a:off x="812828" y="768296"/>
            <a:ext cx="8195833" cy="1323439"/>
          </a:xfrm>
          <a:prstGeom prst="rect">
            <a:avLst/>
          </a:prstGeom>
          <a:noFill/>
        </p:spPr>
        <p:txBody>
          <a:bodyPr wrap="square" rtlCol="0">
            <a:spAutoFit/>
          </a:bodyPr>
          <a:lstStyle/>
          <a:p>
            <a:r>
              <a:rPr lang="es-ES" sz="2000" dirty="0">
                <a:solidFill>
                  <a:srgbClr val="9C3F97"/>
                </a:solidFill>
              </a:rPr>
              <a:t>Comprobamos que la unión se ha realizado abriendo la tabla de atributos de la capa “</a:t>
            </a:r>
            <a:r>
              <a:rPr lang="es-ES" sz="2000" dirty="0" err="1">
                <a:solidFill>
                  <a:srgbClr val="9C3F97"/>
                </a:solidFill>
              </a:rPr>
              <a:t>puntos_clima</a:t>
            </a:r>
            <a:r>
              <a:rPr lang="es-ES" sz="2000" dirty="0">
                <a:solidFill>
                  <a:srgbClr val="9C3F97"/>
                </a:solidFill>
              </a:rPr>
              <a:t>”. </a:t>
            </a:r>
          </a:p>
          <a:p>
            <a:endParaRPr lang="es-ES" sz="2000" dirty="0">
              <a:solidFill>
                <a:srgbClr val="9C3F97"/>
              </a:solidFill>
            </a:endParaRPr>
          </a:p>
          <a:p>
            <a:r>
              <a:rPr lang="es-ES" sz="2000" dirty="0">
                <a:solidFill>
                  <a:srgbClr val="9C3F97"/>
                </a:solidFill>
              </a:rPr>
              <a:t>Botón derecho del ratón y “abrir tabla de atributos”</a:t>
            </a:r>
            <a:endParaRPr lang="es-ES" sz="1400" dirty="0">
              <a:solidFill>
                <a:srgbClr val="9C3F97"/>
              </a:solidFill>
            </a:endParaRPr>
          </a:p>
        </p:txBody>
      </p:sp>
      <p:pic>
        <p:nvPicPr>
          <p:cNvPr id="8" name="Picture 7">
            <a:extLst>
              <a:ext uri="{FF2B5EF4-FFF2-40B4-BE49-F238E27FC236}">
                <a16:creationId xmlns:a16="http://schemas.microsoft.com/office/drawing/2014/main" id="{8E286DD6-A140-C743-8189-BBC2E77C5DE4}"/>
              </a:ext>
            </a:extLst>
          </p:cNvPr>
          <p:cNvPicPr>
            <a:picLocks noChangeAspect="1"/>
          </p:cNvPicPr>
          <p:nvPr/>
        </p:nvPicPr>
        <p:blipFill>
          <a:blip r:embed="rId2"/>
          <a:stretch>
            <a:fillRect/>
          </a:stretch>
        </p:blipFill>
        <p:spPr>
          <a:xfrm>
            <a:off x="1441942" y="2330246"/>
            <a:ext cx="3561858" cy="3987390"/>
          </a:xfrm>
          <a:prstGeom prst="rect">
            <a:avLst/>
          </a:prstGeom>
        </p:spPr>
      </p:pic>
      <p:grpSp>
        <p:nvGrpSpPr>
          <p:cNvPr id="40" name="Group 39">
            <a:extLst>
              <a:ext uri="{FF2B5EF4-FFF2-40B4-BE49-F238E27FC236}">
                <a16:creationId xmlns:a16="http://schemas.microsoft.com/office/drawing/2014/main" id="{2E523DEE-C07D-C34F-9BB1-BBDB36DCEC82}"/>
              </a:ext>
            </a:extLst>
          </p:cNvPr>
          <p:cNvGrpSpPr/>
          <p:nvPr/>
        </p:nvGrpSpPr>
        <p:grpSpPr>
          <a:xfrm>
            <a:off x="4788310" y="2782669"/>
            <a:ext cx="3460953" cy="646331"/>
            <a:chOff x="5170034" y="2190823"/>
            <a:chExt cx="3460953" cy="646331"/>
          </a:xfrm>
        </p:grpSpPr>
        <p:sp>
          <p:nvSpPr>
            <p:cNvPr id="41" name="Rectángulo 16">
              <a:extLst>
                <a:ext uri="{FF2B5EF4-FFF2-40B4-BE49-F238E27FC236}">
                  <a16:creationId xmlns:a16="http://schemas.microsoft.com/office/drawing/2014/main" id="{14414D4F-B5F5-DB44-AB8D-5E53C675B822}"/>
                </a:ext>
              </a:extLst>
            </p:cNvPr>
            <p:cNvSpPr/>
            <p:nvPr/>
          </p:nvSpPr>
          <p:spPr>
            <a:xfrm>
              <a:off x="6128763" y="2190823"/>
              <a:ext cx="2502224" cy="646331"/>
            </a:xfrm>
            <a:prstGeom prst="rect">
              <a:avLst/>
            </a:prstGeom>
            <a:solidFill>
              <a:srgbClr val="9C3F97"/>
            </a:solidFill>
          </p:spPr>
          <p:txBody>
            <a:bodyPr wrap="square">
              <a:spAutoFit/>
            </a:bodyPr>
            <a:lstStyle/>
            <a:p>
              <a:r>
                <a:rPr lang="es-ES_tradnl" sz="1200" dirty="0">
                  <a:solidFill>
                    <a:schemeClr val="bg1"/>
                  </a:solidFill>
                  <a:latin typeface="Arial"/>
                  <a:cs typeface="Arial"/>
                </a:rPr>
                <a:t>El campo color se ha creado y contiene el color que adquirirá cada punto en la gráfica.</a:t>
              </a:r>
              <a:endParaRPr lang="es-ES" sz="1200" dirty="0">
                <a:solidFill>
                  <a:schemeClr val="bg1"/>
                </a:solidFill>
                <a:latin typeface="Arial"/>
                <a:cs typeface="Arial"/>
              </a:endParaRPr>
            </a:p>
          </p:txBody>
        </p:sp>
        <p:cxnSp>
          <p:nvCxnSpPr>
            <p:cNvPr id="42" name="Conector recto de flecha 20">
              <a:extLst>
                <a:ext uri="{FF2B5EF4-FFF2-40B4-BE49-F238E27FC236}">
                  <a16:creationId xmlns:a16="http://schemas.microsoft.com/office/drawing/2014/main" id="{3AA79650-CB18-3242-8F00-1C2D5DC1EACE}"/>
                </a:ext>
              </a:extLst>
            </p:cNvPr>
            <p:cNvCxnSpPr>
              <a:cxnSpLocks/>
            </p:cNvCxnSpPr>
            <p:nvPr/>
          </p:nvCxnSpPr>
          <p:spPr>
            <a:xfrm flipH="1" flipV="1">
              <a:off x="5170034" y="2338167"/>
              <a:ext cx="958730" cy="10285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936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98C96-A060-A647-A5E2-030028B11E35}"/>
              </a:ext>
            </a:extLst>
          </p:cNvPr>
          <p:cNvGrpSpPr/>
          <p:nvPr/>
        </p:nvGrpSpPr>
        <p:grpSpPr>
          <a:xfrm>
            <a:off x="4582927" y="1476182"/>
            <a:ext cx="3937863" cy="4368159"/>
            <a:chOff x="4582927" y="1476182"/>
            <a:chExt cx="3937863" cy="4368159"/>
          </a:xfrm>
        </p:grpSpPr>
        <p:pic>
          <p:nvPicPr>
            <p:cNvPr id="9" name="Imagen 8" descr="Screen Shot 2019-10-01 at 18.5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pic>
          <p:nvPicPr>
            <p:cNvPr id="8" name="Picture 7">
              <a:extLst>
                <a:ext uri="{FF2B5EF4-FFF2-40B4-BE49-F238E27FC236}">
                  <a16:creationId xmlns:a16="http://schemas.microsoft.com/office/drawing/2014/main" id="{470EBEF1-A77F-BC4A-ADDD-F9B79AADF410}"/>
                </a:ext>
              </a:extLst>
            </p:cNvPr>
            <p:cNvPicPr>
              <a:picLocks noChangeAspect="1"/>
            </p:cNvPicPr>
            <p:nvPr/>
          </p:nvPicPr>
          <p:blipFill>
            <a:blip r:embed="rId3"/>
            <a:stretch>
              <a:fillRect/>
            </a:stretch>
          </p:blipFill>
          <p:spPr>
            <a:xfrm>
              <a:off x="4838672" y="3775594"/>
              <a:ext cx="837299" cy="227174"/>
            </a:xfrm>
            <a:prstGeom prst="rect">
              <a:avLst/>
            </a:prstGeom>
          </p:spPr>
        </p:pic>
      </p:grpSp>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4">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1137890" y="3009146"/>
            <a:ext cx="3656700" cy="3405540"/>
            <a:chOff x="775226" y="2351859"/>
            <a:chExt cx="1892189" cy="3405540"/>
          </a:xfrm>
        </p:grpSpPr>
        <p:sp>
          <p:nvSpPr>
            <p:cNvPr id="22" name="Rectángulo 21"/>
            <p:cNvSpPr/>
            <p:nvPr/>
          </p:nvSpPr>
          <p:spPr>
            <a:xfrm>
              <a:off x="775226" y="4187739"/>
              <a:ext cx="1772486" cy="1569660"/>
            </a:xfrm>
            <a:prstGeom prst="rect">
              <a:avLst/>
            </a:prstGeom>
            <a:solidFill>
              <a:srgbClr val="9C3F97"/>
            </a:solidFill>
          </p:spPr>
          <p:txBody>
            <a:bodyPr wrap="square">
              <a:spAutoFit/>
            </a:bodyPr>
            <a:lstStyle/>
            <a:p>
              <a:r>
                <a:rPr lang="es-ES_tradnl" sz="1200" dirty="0">
                  <a:solidFill>
                    <a:schemeClr val="bg1"/>
                  </a:solidFill>
                  <a:latin typeface="Arial"/>
                  <a:cs typeface="Arial"/>
                </a:rPr>
                <a:t>En el nuevo menú seleccionamos:</a:t>
              </a:r>
            </a:p>
            <a:p>
              <a:pPr marL="171450" indent="-171450">
                <a:buFont typeface="Arial"/>
                <a:buChar char="•"/>
              </a:pPr>
              <a:r>
                <a:rPr lang="es-ES_tradnl" sz="1200" dirty="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a:solidFill>
                    <a:schemeClr val="bg1"/>
                  </a:solidFill>
                  <a:latin typeface="Arial"/>
                  <a:cs typeface="Arial"/>
                </a:rPr>
                <a:t>Guardar como: exploramos y navegamos a la carpeta puntos. Una vez allí tecleamos el nombre de la tabla: “</a:t>
              </a:r>
              <a:r>
                <a:rPr lang="es-ES_tradnl" sz="1200" dirty="0" err="1">
                  <a:solidFill>
                    <a:schemeClr val="bg1"/>
                  </a:solidFill>
                  <a:latin typeface="Arial"/>
                  <a:cs typeface="Arial"/>
                </a:rPr>
                <a:t>puntos_clima_color.csv</a:t>
              </a:r>
              <a:r>
                <a:rPr lang="es-ES_tradnl" sz="1200" dirty="0">
                  <a:solidFill>
                    <a:schemeClr val="bg1"/>
                  </a:solidFill>
                  <a:latin typeface="Arial"/>
                  <a:cs typeface="Arial"/>
                </a:rPr>
                <a:t>”</a:t>
              </a:r>
            </a:p>
            <a:p>
              <a:pPr marL="171450" indent="-171450">
                <a:buFont typeface="Arial"/>
                <a:buChar char="•"/>
              </a:pPr>
              <a:r>
                <a:rPr lang="es-ES_tradnl" sz="1200" dirty="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4</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a:solidFill>
                  <a:srgbClr val="FFFFFF"/>
                </a:solidFill>
              </a:rPr>
              <a:t>Exportar la tabla de atributos de la nueva capa creada</a:t>
            </a: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a:solidFill>
                  <a:srgbClr val="9C3F97"/>
                </a:solidFill>
              </a:rPr>
              <a:t>Ahora ve al navegador de </a:t>
            </a:r>
            <a:r>
              <a:rPr lang="es-ES" sz="2000" dirty="0" err="1">
                <a:solidFill>
                  <a:srgbClr val="9C3F97"/>
                </a:solidFill>
              </a:rPr>
              <a:t>windows</a:t>
            </a:r>
            <a:r>
              <a:rPr lang="es-ES" sz="2000" dirty="0">
                <a:solidFill>
                  <a:srgbClr val="9C3F97"/>
                </a:solidFill>
              </a:rPr>
              <a:t> y abre la tabla creada. Ponte sobre ella, botón derecho del ratón y “abrir con </a:t>
            </a:r>
            <a:r>
              <a:rPr lang="es-ES" sz="2000" dirty="0" err="1">
                <a:solidFill>
                  <a:srgbClr val="9C3F97"/>
                </a:solidFill>
              </a:rPr>
              <a:t>Notepad</a:t>
            </a:r>
            <a:r>
              <a:rPr lang="es-ES" sz="2000" dirty="0">
                <a:solidFill>
                  <a:srgbClr val="9C3F97"/>
                </a:solidFill>
              </a:rPr>
              <a:t>++”. </a:t>
            </a:r>
            <a:r>
              <a:rPr lang="es-ES" sz="2000" dirty="0" err="1">
                <a:solidFill>
                  <a:srgbClr val="9C3F97"/>
                </a:solidFill>
              </a:rPr>
              <a:t>Notepad</a:t>
            </a:r>
            <a:r>
              <a:rPr lang="es-ES" sz="2000" dirty="0">
                <a:solidFill>
                  <a:srgbClr val="9C3F97"/>
                </a:solidFill>
              </a:rPr>
              <a:t> es un editor de texto. Debes ver algo parecido a esto: </a:t>
            </a:r>
            <a:endParaRPr lang="es-ES" sz="1400" dirty="0">
              <a:solidFill>
                <a:srgbClr val="9C3F97"/>
              </a:solidFill>
            </a:endParaRPr>
          </a:p>
        </p:txBody>
      </p:sp>
      <p:grpSp>
        <p:nvGrpSpPr>
          <p:cNvPr id="11" name="Group 10">
            <a:extLst>
              <a:ext uri="{FF2B5EF4-FFF2-40B4-BE49-F238E27FC236}">
                <a16:creationId xmlns:a16="http://schemas.microsoft.com/office/drawing/2014/main" id="{71373411-348A-6D42-B388-308000EEA00C}"/>
              </a:ext>
            </a:extLst>
          </p:cNvPr>
          <p:cNvGrpSpPr/>
          <p:nvPr/>
        </p:nvGrpSpPr>
        <p:grpSpPr>
          <a:xfrm>
            <a:off x="2281645" y="2167992"/>
            <a:ext cx="5608126" cy="4244273"/>
            <a:chOff x="2281645" y="2167992"/>
            <a:chExt cx="5608126" cy="4244273"/>
          </a:xfrm>
        </p:grpSpPr>
        <p:pic>
          <p:nvPicPr>
            <p:cNvPr id="10" name="Picture 9">
              <a:extLst>
                <a:ext uri="{FF2B5EF4-FFF2-40B4-BE49-F238E27FC236}">
                  <a16:creationId xmlns:a16="http://schemas.microsoft.com/office/drawing/2014/main" id="{DEA12D2A-00EE-B542-AE25-79C718C0516D}"/>
                </a:ext>
              </a:extLst>
            </p:cNvPr>
            <p:cNvPicPr>
              <a:picLocks noChangeAspect="1"/>
            </p:cNvPicPr>
            <p:nvPr/>
          </p:nvPicPr>
          <p:blipFill>
            <a:blip r:embed="rId2"/>
            <a:stretch>
              <a:fillRect/>
            </a:stretch>
          </p:blipFill>
          <p:spPr>
            <a:xfrm>
              <a:off x="2281645" y="2167992"/>
              <a:ext cx="4580709" cy="4244273"/>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Tree>
    <p:extLst>
      <p:ext uri="{BB962C8B-B14F-4D97-AF65-F5344CB8AC3E}">
        <p14:creationId xmlns:p14="http://schemas.microsoft.com/office/powerpoint/2010/main" val="13605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Para empezar veremos el proceso a realizar en su conjunto. Esto es lo que se denomina “flujo de trabajo”. Luego iremos viendo paso a paso cómo ejecutarlo.</a:t>
            </a:r>
          </a:p>
        </p:txBody>
      </p:sp>
    </p:spTree>
    <p:extLst>
      <p:ext uri="{BB962C8B-B14F-4D97-AF65-F5344CB8AC3E}">
        <p14:creationId xmlns:p14="http://schemas.microsoft.com/office/powerpoint/2010/main" val="100296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a:solidFill>
                  <a:srgbClr val="9C3F97"/>
                </a:solidFill>
              </a:rPr>
              <a:t>Busca en tu ordenador un programa llamado </a:t>
            </a:r>
            <a:r>
              <a:rPr lang="es-ES" sz="2000" dirty="0" err="1">
                <a:solidFill>
                  <a:srgbClr val="9C3F97"/>
                </a:solidFill>
              </a:rPr>
              <a:t>RStudio</a:t>
            </a:r>
            <a:r>
              <a:rPr lang="es-ES" sz="2000" dirty="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a:solidFill>
                    <a:srgbClr val="9C3F97"/>
                  </a:solidFill>
                </a:rPr>
                <a:t>R es un lenguaje de programación muy utilizado en ciencia. Tiene potentísimas herramientas de análisis y visualización de datos. Es software libre, por lo que puedes crear tus propios programas.</a:t>
              </a: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a:solidFill>
                    <a:srgbClr val="9C3F97"/>
                  </a:solidFill>
                </a:rPr>
                <a:t>Rstudio</a:t>
              </a:r>
              <a:r>
                <a:rPr lang="es-ES" sz="1500" dirty="0">
                  <a:solidFill>
                    <a:srgbClr val="9C3F97"/>
                  </a:solidFill>
                </a:rPr>
                <a:t> es un entorno de desarrollo para el lenguaje de programación R. Facilita algunas tareas de programación y visualización de resultados. Cuando usamos </a:t>
              </a:r>
              <a:r>
                <a:rPr lang="es-ES" sz="1500" dirty="0" err="1">
                  <a:solidFill>
                    <a:srgbClr val="9C3F97"/>
                  </a:solidFill>
                </a:rPr>
                <a:t>RStudio</a:t>
              </a:r>
              <a:r>
                <a:rPr lang="es-ES" sz="1500" dirty="0">
                  <a:solidFill>
                    <a:srgbClr val="9C3F97"/>
                  </a:solidFill>
                </a:rPr>
                <a:t> también estamos usando R</a:t>
              </a: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Tree>
    <p:extLst>
      <p:ext uri="{BB962C8B-B14F-4D97-AF65-F5344CB8AC3E}">
        <p14:creationId xmlns:p14="http://schemas.microsoft.com/office/powerpoint/2010/main" val="12790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a:solidFill>
                  <a:srgbClr val="9C3F97"/>
                </a:solidFill>
              </a:rPr>
              <a:t>RStudio</a:t>
            </a:r>
            <a:r>
              <a:rPr lang="es-ES" sz="2000" dirty="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Espacio de trabajo. Objetos que se van creando, historia, etc.</a:t>
              </a: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Consola de R. Aquí vamos viendo cómo se ejecuta el código. Aparecen mensajes de éxito o de error</a:t>
              </a: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a:solidFill>
                    <a:schemeClr val="bg1"/>
                  </a:solidFill>
                  <a:latin typeface="Arial"/>
                  <a:cs typeface="Arial"/>
                </a:rPr>
                <a:t>Gráficos, paquetes, ayuda, etc.</a:t>
              </a:r>
            </a:p>
          </p:txBody>
        </p:sp>
      </p:grpSp>
    </p:spTree>
    <p:extLst>
      <p:ext uri="{BB962C8B-B14F-4D97-AF65-F5344CB8AC3E}">
        <p14:creationId xmlns:p14="http://schemas.microsoft.com/office/powerpoint/2010/main" val="10452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sp>
        <p:nvSpPr>
          <p:cNvPr id="6" name="CuadroTexto 5"/>
          <p:cNvSpPr txBox="1"/>
          <p:nvPr/>
        </p:nvSpPr>
        <p:spPr>
          <a:xfrm>
            <a:off x="651301" y="884536"/>
            <a:ext cx="8195544" cy="400110"/>
          </a:xfrm>
          <a:prstGeom prst="rect">
            <a:avLst/>
          </a:prstGeom>
          <a:noFill/>
        </p:spPr>
        <p:txBody>
          <a:bodyPr wrap="square" rtlCol="0">
            <a:spAutoFit/>
          </a:bodyPr>
          <a:lstStyle/>
          <a:p>
            <a:pPr marL="342900" indent="-342900">
              <a:buFont typeface="Arial"/>
              <a:buChar char="•"/>
            </a:pPr>
            <a:r>
              <a:rPr lang="es-ES" sz="2000" dirty="0">
                <a:solidFill>
                  <a:srgbClr val="9C3F97"/>
                </a:solidFill>
              </a:rPr>
              <a:t>Ve al menú “File” de </a:t>
            </a:r>
            <a:r>
              <a:rPr lang="es-ES" sz="2000" dirty="0" err="1">
                <a:solidFill>
                  <a:srgbClr val="9C3F97"/>
                </a:solidFill>
              </a:rPr>
              <a:t>Rstudio</a:t>
            </a:r>
            <a:r>
              <a:rPr lang="es-ES" sz="2000" dirty="0">
                <a:solidFill>
                  <a:srgbClr val="9C3F97"/>
                </a:solidFill>
              </a:rPr>
              <a:t> y selecciona ”New file -&gt; New script”</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a:solidFill>
                  <a:srgbClr val="9C3F97"/>
                </a:solidFill>
              </a:rPr>
              <a:t>Copia el texto que ves a continuación y pégalo en el script que acabas de crear.</a:t>
            </a:r>
            <a:endParaRPr lang="es-ES" sz="1400" dirty="0">
              <a:solidFill>
                <a:srgbClr val="9C3F97"/>
              </a:solidFill>
            </a:endParaRPr>
          </a:p>
        </p:txBody>
      </p:sp>
      <p:sp>
        <p:nvSpPr>
          <p:cNvPr id="8" name="Rectangle 7">
            <a:extLst>
              <a:ext uri="{FF2B5EF4-FFF2-40B4-BE49-F238E27FC236}">
                <a16:creationId xmlns:a16="http://schemas.microsoft.com/office/drawing/2014/main" id="{C0F3CA7D-31BC-A14A-A567-677E5216533A}"/>
              </a:ext>
            </a:extLst>
          </p:cNvPr>
          <p:cNvSpPr/>
          <p:nvPr/>
        </p:nvSpPr>
        <p:spPr>
          <a:xfrm>
            <a:off x="948166" y="2285218"/>
            <a:ext cx="7790128" cy="3754874"/>
          </a:xfrm>
          <a:prstGeom prst="rect">
            <a:avLst/>
          </a:prstGeom>
          <a:solidFill>
            <a:srgbClr val="9C3F97"/>
          </a:solidFill>
        </p:spPr>
        <p:txBody>
          <a:bodyPr wrap="square">
            <a:spAutoFit/>
          </a:bodyPr>
          <a:lstStyle/>
          <a:p>
            <a:pPr algn="just"/>
            <a:r>
              <a:rPr lang="en-GB" sz="1400" dirty="0">
                <a:solidFill>
                  <a:schemeClr val="bg1"/>
                </a:solidFill>
                <a:latin typeface="Arial"/>
                <a:cs typeface="Arial"/>
              </a:rPr>
              <a:t>#DEFINIMOS EL DIRECTORIO DE TRABAJO</a:t>
            </a:r>
          </a:p>
          <a:p>
            <a:pPr algn="just"/>
            <a:r>
              <a:rPr lang="en-GB" sz="1400" dirty="0" err="1">
                <a:solidFill>
                  <a:schemeClr val="bg1"/>
                </a:solidFill>
                <a:latin typeface="Arial"/>
                <a:cs typeface="Arial"/>
              </a:rPr>
              <a:t>dir_trabajo</a:t>
            </a:r>
            <a:r>
              <a:rPr lang="en-GB" sz="1400" dirty="0">
                <a:solidFill>
                  <a:schemeClr val="bg1"/>
                </a:solidFill>
                <a:latin typeface="Arial"/>
                <a:cs typeface="Arial"/>
              </a:rPr>
              <a:t>&lt;-'//</a:t>
            </a:r>
            <a:r>
              <a:rPr lang="en-GB" sz="1400" dirty="0" err="1">
                <a:solidFill>
                  <a:schemeClr val="bg1"/>
                </a:solidFill>
                <a:latin typeface="Arial"/>
                <a:cs typeface="Arial"/>
              </a:rPr>
              <a:t>cifs</a:t>
            </a:r>
            <a:r>
              <a:rPr lang="en-GB" sz="1400" dirty="0">
                <a:solidFill>
                  <a:schemeClr val="bg1"/>
                </a:solidFill>
                <a:latin typeface="Arial"/>
                <a:cs typeface="Arial"/>
              </a:rPr>
              <a:t>/bv2bogaf/Documents/</a:t>
            </a:r>
            <a:r>
              <a:rPr lang="en-GB" sz="1400" dirty="0" err="1">
                <a:solidFill>
                  <a:schemeClr val="bg1"/>
                </a:solidFill>
                <a:latin typeface="Arial"/>
                <a:cs typeface="Arial"/>
              </a:rPr>
              <a:t>biomas_vs_clima</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#ESTABLECEMOS EL DIRECTORIO DE TRABAJO</a:t>
            </a:r>
          </a:p>
          <a:p>
            <a:pPr algn="just"/>
            <a:r>
              <a:rPr lang="en-GB" sz="1400" dirty="0" err="1">
                <a:solidFill>
                  <a:schemeClr val="bg1"/>
                </a:solidFill>
                <a:latin typeface="Arial"/>
                <a:cs typeface="Arial"/>
              </a:rPr>
              <a:t>setwd</a:t>
            </a:r>
            <a:r>
              <a:rPr lang="en-GB" sz="1400" dirty="0">
                <a:solidFill>
                  <a:schemeClr val="bg1"/>
                </a:solidFill>
                <a:latin typeface="Arial"/>
                <a:cs typeface="Arial"/>
              </a:rPr>
              <a:t>(</a:t>
            </a:r>
            <a:r>
              <a:rPr lang="en-GB" sz="1400" dirty="0" err="1">
                <a:solidFill>
                  <a:schemeClr val="bg1"/>
                </a:solidFill>
                <a:latin typeface="Arial"/>
                <a:cs typeface="Arial"/>
              </a:rPr>
              <a:t>dir_trabajo</a:t>
            </a:r>
            <a:r>
              <a:rPr lang="en-GB" sz="1400" dirty="0">
                <a:solidFill>
                  <a:schemeClr val="bg1"/>
                </a:solidFill>
                <a:latin typeface="Arial"/>
                <a:cs typeface="Arial"/>
              </a:rPr>
              <a:t>)</a:t>
            </a:r>
          </a:p>
          <a:p>
            <a:pPr algn="just"/>
            <a:r>
              <a:rPr lang="en-GB" sz="1400" dirty="0" err="1">
                <a:solidFill>
                  <a:schemeClr val="bg1"/>
                </a:solidFill>
                <a:latin typeface="Arial"/>
                <a:cs typeface="Arial"/>
              </a:rPr>
              <a:t>getwd</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IMPORTAMOS LA TABLA DE DATOS</a:t>
            </a:r>
          </a:p>
          <a:p>
            <a:pPr algn="just"/>
            <a:r>
              <a:rPr lang="en-GB" sz="1400" dirty="0" err="1">
                <a:solidFill>
                  <a:schemeClr val="bg1"/>
                </a:solidFill>
                <a:latin typeface="Arial"/>
                <a:cs typeface="Arial"/>
              </a:rPr>
              <a:t>puntos_clima_color</a:t>
            </a:r>
            <a:r>
              <a:rPr lang="en-GB" sz="1400" dirty="0">
                <a:solidFill>
                  <a:schemeClr val="bg1"/>
                </a:solidFill>
                <a:latin typeface="Arial"/>
                <a:cs typeface="Arial"/>
              </a:rPr>
              <a:t>&lt;-</a:t>
            </a:r>
            <a:r>
              <a:rPr lang="en-GB" sz="1400" dirty="0" err="1">
                <a:solidFill>
                  <a:schemeClr val="bg1"/>
                </a:solidFill>
                <a:latin typeface="Arial"/>
                <a:cs typeface="Arial"/>
              </a:rPr>
              <a:t>read.table</a:t>
            </a:r>
            <a:r>
              <a:rPr lang="en-GB" sz="1400" dirty="0">
                <a:solidFill>
                  <a:schemeClr val="bg1"/>
                </a:solidFill>
                <a:latin typeface="Arial"/>
                <a:cs typeface="Arial"/>
              </a:rPr>
              <a:t>("</a:t>
            </a:r>
            <a:r>
              <a:rPr lang="en-GB" sz="1400" dirty="0" err="1">
                <a:solidFill>
                  <a:schemeClr val="bg1"/>
                </a:solidFill>
                <a:latin typeface="Arial"/>
                <a:cs typeface="Arial"/>
              </a:rPr>
              <a:t>puntos_clima_color.csv",header</a:t>
            </a:r>
            <a:r>
              <a:rPr lang="en-GB" sz="1400" dirty="0">
                <a:solidFill>
                  <a:schemeClr val="bg1"/>
                </a:solidFill>
                <a:latin typeface="Arial"/>
                <a:cs typeface="Arial"/>
              </a:rPr>
              <a:t>=T, </a:t>
            </a:r>
            <a:r>
              <a:rPr lang="en-GB" sz="1400" dirty="0" err="1">
                <a:solidFill>
                  <a:schemeClr val="bg1"/>
                </a:solidFill>
                <a:latin typeface="Arial"/>
                <a:cs typeface="Arial"/>
              </a:rPr>
              <a:t>sep</a:t>
            </a:r>
            <a:r>
              <a:rPr lang="en-GB" sz="1400" dirty="0">
                <a:solidFill>
                  <a:schemeClr val="bg1"/>
                </a:solidFill>
                <a:latin typeface="Arial"/>
                <a:cs typeface="Arial"/>
              </a:rPr>
              <a:t>=',')</a:t>
            </a:r>
          </a:p>
          <a:p>
            <a:pPr algn="just"/>
            <a:endParaRPr lang="en-GB" sz="1400" dirty="0">
              <a:solidFill>
                <a:schemeClr val="bg1"/>
              </a:solidFill>
              <a:latin typeface="Arial"/>
              <a:cs typeface="Arial"/>
            </a:endParaRPr>
          </a:p>
          <a:p>
            <a:pPr algn="just"/>
            <a:endParaRPr lang="en-GB" sz="1400" dirty="0">
              <a:solidFill>
                <a:schemeClr val="bg1"/>
              </a:solidFill>
              <a:latin typeface="Arial"/>
              <a:cs typeface="Arial"/>
            </a:endParaRPr>
          </a:p>
          <a:p>
            <a:pPr algn="just"/>
            <a:r>
              <a:rPr lang="en-GB" sz="1400" dirty="0">
                <a:solidFill>
                  <a:schemeClr val="bg1"/>
                </a:solidFill>
                <a:latin typeface="Arial"/>
                <a:cs typeface="Arial"/>
              </a:rPr>
              <a:t># CONSTRUIMOS LA GRÁFICA DE DISPERSIÓN</a:t>
            </a:r>
          </a:p>
          <a:p>
            <a:pPr algn="just"/>
            <a:r>
              <a:rPr lang="en-GB" sz="1400" dirty="0">
                <a:solidFill>
                  <a:schemeClr val="bg1"/>
                </a:solidFill>
                <a:latin typeface="Arial"/>
                <a:cs typeface="Arial"/>
              </a:rPr>
              <a:t>plot(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col=</a:t>
            </a:r>
            <a:r>
              <a:rPr lang="en-GB" sz="1400" dirty="0" err="1">
                <a:solidFill>
                  <a:schemeClr val="bg1"/>
                </a:solidFill>
                <a:latin typeface="Arial"/>
                <a:cs typeface="Arial"/>
              </a:rPr>
              <a:t>puntos_clima_color$color</a:t>
            </a:r>
            <a:r>
              <a:rPr lang="en-GB" sz="1400" dirty="0">
                <a:solidFill>
                  <a:schemeClr val="bg1"/>
                </a:solidFill>
                <a:latin typeface="Arial"/>
                <a:cs typeface="Arial"/>
              </a:rPr>
              <a:t>, main = "</a:t>
            </a:r>
            <a:r>
              <a:rPr lang="en-GB" sz="1400" dirty="0" err="1">
                <a:solidFill>
                  <a:schemeClr val="bg1"/>
                </a:solidFill>
                <a:latin typeface="Arial"/>
                <a:cs typeface="Arial"/>
              </a:rPr>
              <a:t>Temperatura</a:t>
            </a:r>
            <a:r>
              <a:rPr lang="en-GB" sz="1400" dirty="0">
                <a:solidFill>
                  <a:schemeClr val="bg1"/>
                </a:solidFill>
                <a:latin typeface="Arial"/>
                <a:cs typeface="Arial"/>
              </a:rPr>
              <a:t> vs </a:t>
            </a:r>
            <a:r>
              <a:rPr lang="en-GB" sz="1400" dirty="0" err="1">
                <a:solidFill>
                  <a:schemeClr val="bg1"/>
                </a:solidFill>
                <a:latin typeface="Arial"/>
                <a:cs typeface="Arial"/>
              </a:rPr>
              <a:t>Precipitación</a:t>
            </a:r>
            <a:r>
              <a:rPr lang="en-GB" sz="1400" dirty="0">
                <a:solidFill>
                  <a:schemeClr val="bg1"/>
                </a:solidFill>
                <a:latin typeface="Arial"/>
                <a:cs typeface="Arial"/>
              </a:rPr>
              <a:t>",</a:t>
            </a:r>
          </a:p>
          <a:p>
            <a:pPr algn="just"/>
            <a:r>
              <a:rPr lang="en-GB" sz="1400" dirty="0">
                <a:solidFill>
                  <a:schemeClr val="bg1"/>
                </a:solidFill>
                <a:latin typeface="Arial"/>
                <a:cs typeface="Arial"/>
              </a:rPr>
              <a:t>     </a:t>
            </a:r>
            <a:r>
              <a:rPr lang="en-GB" sz="1400" dirty="0" err="1">
                <a:solidFill>
                  <a:schemeClr val="bg1"/>
                </a:solidFill>
                <a:latin typeface="Arial"/>
                <a:cs typeface="Arial"/>
              </a:rPr>
              <a:t>xlab</a:t>
            </a:r>
            <a:r>
              <a:rPr lang="en-GB" sz="1400" dirty="0">
                <a:solidFill>
                  <a:schemeClr val="bg1"/>
                </a:solidFill>
                <a:latin typeface="Arial"/>
                <a:cs typeface="Arial"/>
              </a:rPr>
              <a:t>="</a:t>
            </a:r>
            <a:r>
              <a:rPr lang="en-GB" sz="1400" dirty="0" err="1">
                <a:solidFill>
                  <a:schemeClr val="bg1"/>
                </a:solidFill>
                <a:latin typeface="Arial"/>
                <a:cs typeface="Arial"/>
              </a:rPr>
              <a:t>Temperatura</a:t>
            </a:r>
            <a:r>
              <a:rPr lang="en-GB" sz="1400" dirty="0">
                <a:solidFill>
                  <a:schemeClr val="bg1"/>
                </a:solidFill>
                <a:latin typeface="Arial"/>
                <a:cs typeface="Arial"/>
              </a:rPr>
              <a:t> media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ylab</a:t>
            </a:r>
            <a:r>
              <a:rPr lang="en-GB" sz="1400" dirty="0">
                <a:solidFill>
                  <a:schemeClr val="bg1"/>
                </a:solidFill>
                <a:latin typeface="Arial"/>
                <a:cs typeface="Arial"/>
              </a:rPr>
              <a:t>="</a:t>
            </a:r>
            <a:r>
              <a:rPr lang="en-GB" sz="1400" dirty="0" err="1">
                <a:solidFill>
                  <a:schemeClr val="bg1"/>
                </a:solidFill>
                <a:latin typeface="Arial"/>
                <a:cs typeface="Arial"/>
              </a:rPr>
              <a:t>Precipitación</a:t>
            </a:r>
            <a:r>
              <a:rPr lang="en-GB" sz="1400" dirty="0">
                <a:solidFill>
                  <a:schemeClr val="bg1"/>
                </a:solidFill>
                <a:latin typeface="Arial"/>
                <a:cs typeface="Arial"/>
              </a:rPr>
              <a:t> </a:t>
            </a:r>
            <a:r>
              <a:rPr lang="en-GB" sz="1400" dirty="0" err="1">
                <a:solidFill>
                  <a:schemeClr val="bg1"/>
                </a:solidFill>
                <a:latin typeface="Arial"/>
                <a:cs typeface="Arial"/>
              </a:rPr>
              <a:t>anual</a:t>
            </a:r>
            <a:r>
              <a:rPr lang="en-GB" sz="1400" dirty="0">
                <a:solidFill>
                  <a:schemeClr val="bg1"/>
                </a:solidFill>
                <a:latin typeface="Arial"/>
                <a:cs typeface="Arial"/>
              </a:rPr>
              <a:t>", </a:t>
            </a:r>
            <a:r>
              <a:rPr lang="en-GB" sz="1400" dirty="0" err="1">
                <a:solidFill>
                  <a:schemeClr val="bg1"/>
                </a:solidFill>
                <a:latin typeface="Arial"/>
                <a:cs typeface="Arial"/>
              </a:rPr>
              <a:t>pch</a:t>
            </a:r>
            <a:r>
              <a:rPr lang="en-GB" sz="1400" dirty="0">
                <a:solidFill>
                  <a:schemeClr val="bg1"/>
                </a:solidFill>
                <a:latin typeface="Arial"/>
                <a:cs typeface="Arial"/>
              </a:rPr>
              <a:t>=19,</a:t>
            </a:r>
          </a:p>
          <a:p>
            <a:pPr algn="just"/>
            <a:r>
              <a:rPr lang="en-GB" sz="1400" dirty="0">
                <a:solidFill>
                  <a:schemeClr val="bg1"/>
                </a:solidFill>
                <a:latin typeface="Arial"/>
                <a:cs typeface="Arial"/>
              </a:rPr>
              <a:t>     text(</a:t>
            </a:r>
            <a:r>
              <a:rPr lang="en-GB" sz="1400" dirty="0" err="1">
                <a:solidFill>
                  <a:schemeClr val="bg1"/>
                </a:solidFill>
                <a:latin typeface="Arial"/>
                <a:cs typeface="Arial"/>
              </a:rPr>
              <a:t>puntos_clima_color$temp</a:t>
            </a:r>
            <a:r>
              <a:rPr lang="en-GB" sz="1400" dirty="0">
                <a:solidFill>
                  <a:schemeClr val="bg1"/>
                </a:solidFill>
                <a:latin typeface="Arial"/>
                <a:cs typeface="Arial"/>
              </a:rPr>
              <a:t>, </a:t>
            </a:r>
            <a:r>
              <a:rPr lang="en-GB" sz="1400" dirty="0" err="1">
                <a:solidFill>
                  <a:schemeClr val="bg1"/>
                </a:solidFill>
                <a:latin typeface="Arial"/>
                <a:cs typeface="Arial"/>
              </a:rPr>
              <a:t>puntos_clima_color$rain</a:t>
            </a:r>
            <a:r>
              <a:rPr lang="en-GB" sz="1400" dirty="0">
                <a:solidFill>
                  <a:schemeClr val="bg1"/>
                </a:solidFill>
                <a:latin typeface="Arial"/>
                <a:cs typeface="Arial"/>
              </a:rPr>
              <a:t>,</a:t>
            </a:r>
          </a:p>
          <a:p>
            <a:pPr algn="just"/>
            <a:r>
              <a:rPr lang="en-GB" sz="1400" dirty="0">
                <a:solidFill>
                  <a:schemeClr val="bg1"/>
                </a:solidFill>
                <a:latin typeface="Arial"/>
                <a:cs typeface="Arial"/>
              </a:rPr>
              <a:t>          labels=</a:t>
            </a:r>
            <a:r>
              <a:rPr lang="en-GB" sz="1400" dirty="0" err="1">
                <a:solidFill>
                  <a:schemeClr val="bg1"/>
                </a:solidFill>
                <a:latin typeface="Arial"/>
                <a:cs typeface="Arial"/>
              </a:rPr>
              <a:t>puntos_clima_color$bioma_id</a:t>
            </a:r>
            <a:r>
              <a:rPr lang="en-GB" sz="1400" dirty="0">
                <a:solidFill>
                  <a:schemeClr val="bg1"/>
                </a:solidFill>
                <a:latin typeface="Arial"/>
                <a:cs typeface="Arial"/>
              </a:rPr>
              <a:t>, </a:t>
            </a:r>
            <a:r>
              <a:rPr lang="en-GB" sz="1400" dirty="0" err="1">
                <a:solidFill>
                  <a:schemeClr val="bg1"/>
                </a:solidFill>
                <a:latin typeface="Arial"/>
                <a:cs typeface="Arial"/>
              </a:rPr>
              <a:t>cex</a:t>
            </a:r>
            <a:r>
              <a:rPr lang="en-GB" sz="1400" dirty="0">
                <a:solidFill>
                  <a:schemeClr val="bg1"/>
                </a:solidFill>
                <a:latin typeface="Arial"/>
                <a:cs typeface="Arial"/>
              </a:rPr>
              <a:t> = 0.7, </a:t>
            </a:r>
            <a:r>
              <a:rPr lang="en-GB" sz="1400" dirty="0" err="1">
                <a:solidFill>
                  <a:schemeClr val="bg1"/>
                </a:solidFill>
                <a:latin typeface="Arial"/>
                <a:cs typeface="Arial"/>
              </a:rPr>
              <a:t>pos</a:t>
            </a:r>
            <a:r>
              <a:rPr lang="en-GB" sz="1400" dirty="0">
                <a:solidFill>
                  <a:schemeClr val="bg1"/>
                </a:solidFill>
                <a:latin typeface="Arial"/>
                <a:cs typeface="Arial"/>
              </a:rPr>
              <a:t>=3))</a:t>
            </a:r>
          </a:p>
        </p:txBody>
      </p:sp>
    </p:spTree>
    <p:extLst>
      <p:ext uri="{BB962C8B-B14F-4D97-AF65-F5344CB8AC3E}">
        <p14:creationId xmlns:p14="http://schemas.microsoft.com/office/powerpoint/2010/main" val="403485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a:solidFill>
                    <a:schemeClr val="bg1"/>
                  </a:solidFill>
                  <a:latin typeface="Arial"/>
                  <a:cs typeface="Arial"/>
                </a:rPr>
                <a:t>Dir_trabajo</a:t>
              </a:r>
              <a:r>
                <a:rPr lang="es-ES" sz="1600" dirty="0">
                  <a:solidFill>
                    <a:schemeClr val="bg1"/>
                  </a:solidFill>
                  <a:latin typeface="Arial"/>
                  <a:cs typeface="Arial"/>
                </a:rPr>
                <a:t>: nombre de un objeto que estamos creando</a:t>
              </a:r>
            </a:p>
            <a:p>
              <a:pPr marL="285750" indent="-285750">
                <a:buFont typeface="Arial"/>
                <a:buChar char="•"/>
              </a:pPr>
              <a:r>
                <a:rPr lang="es-ES" sz="1600" dirty="0">
                  <a:solidFill>
                    <a:schemeClr val="bg1"/>
                  </a:solidFill>
                  <a:latin typeface="Arial"/>
                  <a:cs typeface="Arial"/>
                </a:rPr>
                <a:t>&lt;-: Esto significa igual a</a:t>
              </a:r>
            </a:p>
            <a:p>
              <a:pPr marL="285750" indent="-285750">
                <a:buFont typeface="Arial"/>
                <a:buChar char="•"/>
              </a:pPr>
              <a:r>
                <a:rPr lang="es-ES" sz="1600" dirty="0">
                  <a:solidFill>
                    <a:schemeClr val="bg1"/>
                  </a:solidFill>
                  <a:latin typeface="Arial"/>
                  <a:cs typeface="Arial"/>
                </a:rPr>
                <a:t>“//</a:t>
              </a:r>
              <a:r>
                <a:rPr lang="es-ES" sz="1600" dirty="0" err="1">
                  <a:solidFill>
                    <a:schemeClr val="bg1"/>
                  </a:solidFill>
                  <a:latin typeface="Arial"/>
                  <a:cs typeface="Arial"/>
                </a:rPr>
                <a:t>cifs</a:t>
              </a:r>
              <a:r>
                <a:rPr lang="es-ES" sz="1600" dirty="0">
                  <a:solidFill>
                    <a:schemeClr val="bg1"/>
                  </a:solidFill>
                  <a:latin typeface="Arial"/>
                  <a:cs typeface="Arial"/>
                </a:rPr>
                <a:t>/</a:t>
              </a:r>
              <a:r>
                <a:rPr lang="mr-IN" sz="1600" dirty="0">
                  <a:solidFill>
                    <a:schemeClr val="bg1"/>
                  </a:solidFill>
                  <a:latin typeface="Arial"/>
                  <a:cs typeface="Arial"/>
                </a:rPr>
                <a:t>…</a:t>
              </a:r>
              <a:r>
                <a:rPr lang="es-ES_tradnl" sz="1600" dirty="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989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En esta línea le decimos a R que use el contenido del objeto anterior (</a:t>
              </a:r>
              <a:r>
                <a:rPr lang="es-ES_tradnl" sz="1600" dirty="0" err="1">
                  <a:solidFill>
                    <a:schemeClr val="bg1"/>
                  </a:solidFill>
                  <a:latin typeface="Arial"/>
                  <a:cs typeface="Arial"/>
                </a:rPr>
                <a:t>dir_trabajo</a:t>
              </a:r>
              <a:r>
                <a:rPr lang="es-ES_tradnl" sz="1600" dirty="0">
                  <a:solidFill>
                    <a:schemeClr val="bg1"/>
                  </a:solidFill>
                  <a:latin typeface="Arial"/>
                  <a:cs typeface="Arial"/>
                </a:rPr>
                <a:t>) como directorio de trabajo. Para ello se usa el comando “</a:t>
              </a:r>
              <a:r>
                <a:rPr lang="es-ES_tradnl" sz="1600" dirty="0" err="1">
                  <a:solidFill>
                    <a:schemeClr val="bg1"/>
                  </a:solidFill>
                  <a:latin typeface="Arial"/>
                  <a:cs typeface="Arial"/>
                </a:rPr>
                <a:t>setwd</a:t>
              </a:r>
              <a:r>
                <a:rPr lang="es-ES_tradnl" sz="1600" dirty="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674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a:solidFill>
                    <a:schemeClr val="bg1"/>
                  </a:solidFill>
                  <a:latin typeface="Arial"/>
                  <a:cs typeface="Arial"/>
                </a:rPr>
                <a:t>Getwd</a:t>
              </a:r>
              <a:r>
                <a:rPr lang="es-ES_tradnl" sz="1600" dirty="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8269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2E20B23-C0C3-7C4B-A250-89B05F051E03}"/>
              </a:ext>
            </a:extLst>
          </p:cNvPr>
          <p:cNvPicPr>
            <a:picLocks noChangeAspect="1"/>
          </p:cNvPicPr>
          <p:nvPr/>
        </p:nvPicPr>
        <p:blipFill>
          <a:blip r:embed="rId2"/>
          <a:stretch>
            <a:fillRect/>
          </a:stretch>
        </p:blipFill>
        <p:spPr>
          <a:xfrm>
            <a:off x="229996" y="1213958"/>
            <a:ext cx="8805005" cy="378572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Importar la tabla en </a:t>
            </a:r>
            <a:r>
              <a:rPr lang="es-ES" b="1" dirty="0" err="1">
                <a:solidFill>
                  <a:srgbClr val="FFFFFF"/>
                </a:solidFill>
              </a:rPr>
              <a:t>Rstudio</a:t>
            </a:r>
            <a:r>
              <a:rPr lang="es-ES" b="1" dirty="0">
                <a:solidFill>
                  <a:srgbClr val="FFFFFF"/>
                </a:solidFill>
              </a:rPr>
              <a:t> </a:t>
            </a:r>
          </a:p>
        </p:txBody>
      </p:sp>
      <p:grpSp>
        <p:nvGrpSpPr>
          <p:cNvPr id="10" name="Agrupar 9"/>
          <p:cNvGrpSpPr/>
          <p:nvPr/>
        </p:nvGrpSpPr>
        <p:grpSpPr>
          <a:xfrm>
            <a:off x="883036" y="3802063"/>
            <a:ext cx="7790007" cy="2865758"/>
            <a:chOff x="948166" y="3003315"/>
            <a:chExt cx="7790007" cy="286575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a:solidFill>
                    <a:schemeClr val="bg1"/>
                  </a:solidFill>
                  <a:latin typeface="Arial"/>
                  <a:cs typeface="Arial"/>
                </a:rPr>
                <a:t>Ahora importamos el archivo de texto que contiene la tabla obtenida en QGIS. Creamos un objeto llamado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 que se obtiene tras leer el archivo llamado “</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según la sintaxis:</a:t>
              </a:r>
            </a:p>
            <a:p>
              <a:pPr marL="285750" indent="-285750">
                <a:buFont typeface="Arial"/>
                <a:buChar char="•"/>
              </a:pPr>
              <a:r>
                <a:rPr lang="es-ES_tradnl" sz="1600" dirty="0" err="1">
                  <a:solidFill>
                    <a:schemeClr val="bg1"/>
                  </a:solidFill>
                  <a:latin typeface="Arial"/>
                  <a:cs typeface="Arial"/>
                </a:rPr>
                <a:t>Puntos_clima</a:t>
              </a:r>
              <a:r>
                <a:rPr lang="es-ES_tradnl" sz="1600" dirty="0">
                  <a:solidFill>
                    <a:schemeClr val="bg1"/>
                  </a:solidFill>
                  <a:latin typeface="Arial"/>
                  <a:cs typeface="Arial"/>
                </a:rPr>
                <a:t>: nombre del nuevo objeto creado.</a:t>
              </a:r>
            </a:p>
            <a:p>
              <a:pPr marL="285750" indent="-285750">
                <a:buFont typeface="Arial"/>
                <a:buChar char="•"/>
              </a:pPr>
              <a:r>
                <a:rPr lang="es-ES_tradnl" sz="1600" dirty="0">
                  <a:solidFill>
                    <a:schemeClr val="bg1"/>
                  </a:solidFill>
                  <a:latin typeface="Arial"/>
                  <a:cs typeface="Arial"/>
                </a:rPr>
                <a:t>&lt;-: significa igual a</a:t>
              </a:r>
            </a:p>
            <a:p>
              <a:pPr marL="285750" indent="-285750">
                <a:buFont typeface="Arial"/>
                <a:buChar char="•"/>
              </a:pPr>
              <a:r>
                <a:rPr lang="es-ES_tradnl" sz="1600" dirty="0" err="1">
                  <a:solidFill>
                    <a:schemeClr val="bg1"/>
                  </a:solidFill>
                  <a:latin typeface="Arial"/>
                  <a:cs typeface="Arial"/>
                </a:rPr>
                <a:t>Read.table</a:t>
              </a:r>
              <a:r>
                <a:rPr lang="es-ES_tradnl" sz="1600" dirty="0">
                  <a:solidFill>
                    <a:schemeClr val="bg1"/>
                  </a:solidFill>
                  <a:latin typeface="Arial"/>
                  <a:cs typeface="Arial"/>
                </a:rPr>
                <a:t>: función de R que sirve para importar archivos de texto</a:t>
              </a:r>
            </a:p>
            <a:p>
              <a:pPr marL="285750" indent="-285750">
                <a:buFont typeface="Arial"/>
                <a:buChar char="•"/>
              </a:pPr>
              <a:r>
                <a:rPr lang="es-ES_tradnl" sz="1600" dirty="0">
                  <a:solidFill>
                    <a:schemeClr val="bg1"/>
                  </a:solidFill>
                  <a:latin typeface="Arial"/>
                  <a:cs typeface="Arial"/>
                </a:rPr>
                <a:t>(“</a:t>
              </a:r>
              <a:r>
                <a:rPr lang="es-ES_tradnl" sz="1600" dirty="0" err="1">
                  <a:solidFill>
                    <a:schemeClr val="bg1"/>
                  </a:solidFill>
                  <a:latin typeface="Arial"/>
                  <a:cs typeface="Arial"/>
                </a:rPr>
                <a:t>puntos_clima_color.csv</a:t>
              </a:r>
              <a:r>
                <a:rPr lang="es-ES_tradnl" sz="1600" dirty="0">
                  <a:solidFill>
                    <a:schemeClr val="bg1"/>
                  </a:solidFill>
                  <a:latin typeface="Arial"/>
                  <a:cs typeface="Arial"/>
                </a:rPr>
                <a:t>”: es el nombre del archivo de texto a importar</a:t>
              </a:r>
            </a:p>
            <a:p>
              <a:pPr marL="285750" indent="-285750">
                <a:buFont typeface="Arial"/>
                <a:buChar char="•"/>
              </a:pPr>
              <a:r>
                <a:rPr lang="es-ES_tradnl" sz="1600" dirty="0" err="1">
                  <a:solidFill>
                    <a:schemeClr val="bg1"/>
                  </a:solidFill>
                  <a:latin typeface="Arial"/>
                  <a:cs typeface="Arial"/>
                </a:rPr>
                <a:t>Header</a:t>
              </a:r>
              <a:r>
                <a:rPr lang="es-ES_tradnl" sz="1600" dirty="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a:solidFill>
                    <a:schemeClr val="bg1"/>
                  </a:solidFill>
                  <a:latin typeface="Arial"/>
                  <a:cs typeface="Arial"/>
                </a:rPr>
                <a:t>Sep</a:t>
              </a:r>
              <a:r>
                <a:rPr lang="es-ES_tradnl" sz="1600" dirty="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a:cxnSpLocks/>
            </p:cNvCxnSpPr>
            <p:nvPr/>
          </p:nvCxnSpPr>
          <p:spPr>
            <a:xfrm flipV="1">
              <a:off x="1932196" y="3003315"/>
              <a:ext cx="0" cy="31121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3734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C8C84C-222F-414F-AA9F-F5083626337F}"/>
              </a:ext>
            </a:extLst>
          </p:cNvPr>
          <p:cNvPicPr>
            <a:picLocks noChangeAspect="1"/>
          </p:cNvPicPr>
          <p:nvPr/>
        </p:nvPicPr>
        <p:blipFill>
          <a:blip r:embed="rId2"/>
          <a:stretch>
            <a:fillRect/>
          </a:stretch>
        </p:blipFill>
        <p:spPr>
          <a:xfrm>
            <a:off x="333232" y="1957399"/>
            <a:ext cx="8264149" cy="1831688"/>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9" name="Agrupar 18"/>
          <p:cNvGrpSpPr/>
          <p:nvPr/>
        </p:nvGrpSpPr>
        <p:grpSpPr>
          <a:xfrm>
            <a:off x="406274" y="2505969"/>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459846"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914886" y="2518812"/>
            <a:ext cx="6044477" cy="1905156"/>
            <a:chOff x="1391214" y="3837341"/>
            <a:chExt cx="6044477" cy="1905156"/>
          </a:xfrm>
        </p:grpSpPr>
        <p:sp>
          <p:nvSpPr>
            <p:cNvPr id="16" name="Rectángulo 15"/>
            <p:cNvSpPr/>
            <p:nvPr/>
          </p:nvSpPr>
          <p:spPr>
            <a:xfrm>
              <a:off x="1391214" y="3837341"/>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poniendo el campo “</a:t>
              </a:r>
              <a:r>
                <a:rPr lang="es-ES_tradnl" sz="1200" dirty="0" err="1">
                  <a:solidFill>
                    <a:schemeClr val="bg1"/>
                  </a:solidFill>
                  <a:latin typeface="Arial"/>
                  <a:cs typeface="Arial"/>
                </a:rPr>
                <a:t>temp</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2735" y="2524383"/>
            <a:ext cx="7871268" cy="2209823"/>
            <a:chOff x="621168" y="3845535"/>
            <a:chExt cx="7871268" cy="2209823"/>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621168" y="5778359"/>
              <a:ext cx="3543901"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“rain”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en el eje Y.</a:t>
              </a:r>
              <a:endParaRPr lang="es-ES" sz="1200" dirty="0">
                <a:solidFill>
                  <a:schemeClr val="bg1"/>
                </a:solidFill>
                <a:latin typeface="Arial"/>
                <a:cs typeface="Arial"/>
              </a:endParaRPr>
            </a:p>
          </p:txBody>
        </p:sp>
        <p:sp>
          <p:nvSpPr>
            <p:cNvPr id="22" name="Rectángulo 21"/>
            <p:cNvSpPr/>
            <p:nvPr/>
          </p:nvSpPr>
          <p:spPr>
            <a:xfrm>
              <a:off x="4124094" y="3845535"/>
              <a:ext cx="261351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27983" y="2749261"/>
            <a:ext cx="7886857" cy="2321128"/>
            <a:chOff x="427983" y="3052927"/>
            <a:chExt cx="7886857" cy="2321128"/>
          </a:xfrm>
        </p:grpSpPr>
        <p:sp>
          <p:nvSpPr>
            <p:cNvPr id="24" name="Rectángulo 23"/>
            <p:cNvSpPr/>
            <p:nvPr/>
          </p:nvSpPr>
          <p:spPr>
            <a:xfrm>
              <a:off x="4090753" y="3052927"/>
              <a:ext cx="4224087"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27983" y="5097056"/>
              <a:ext cx="3361703"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Titula al gráfico “Temperatura vs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39162" y="2963838"/>
            <a:ext cx="7295155" cy="2109183"/>
            <a:chOff x="939162" y="3267504"/>
            <a:chExt cx="7295155" cy="2109183"/>
          </a:xfrm>
        </p:grpSpPr>
        <p:sp>
          <p:nvSpPr>
            <p:cNvPr id="26" name="Rectángulo 25"/>
            <p:cNvSpPr/>
            <p:nvPr/>
          </p:nvSpPr>
          <p:spPr>
            <a:xfrm>
              <a:off x="3837063" y="5099688"/>
              <a:ext cx="4397254"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 le pones “Temperatura media anual” como etiqueta del eje X</a:t>
              </a:r>
              <a:endParaRPr lang="es-ES" sz="1200" dirty="0">
                <a:solidFill>
                  <a:schemeClr val="bg1"/>
                </a:solidFill>
                <a:latin typeface="Arial"/>
                <a:cs typeface="Arial"/>
              </a:endParaRPr>
            </a:p>
          </p:txBody>
        </p:sp>
        <p:sp>
          <p:nvSpPr>
            <p:cNvPr id="27" name="Rectángulo 26"/>
            <p:cNvSpPr/>
            <p:nvPr/>
          </p:nvSpPr>
          <p:spPr>
            <a:xfrm>
              <a:off x="939162" y="3267504"/>
              <a:ext cx="3299624"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27983" y="2963838"/>
            <a:ext cx="6933712" cy="2431169"/>
            <a:chOff x="427983" y="3267504"/>
            <a:chExt cx="6933712" cy="2431169"/>
          </a:xfrm>
        </p:grpSpPr>
        <p:sp>
          <p:nvSpPr>
            <p:cNvPr id="30" name="Rectángulo 29"/>
            <p:cNvSpPr/>
            <p:nvPr/>
          </p:nvSpPr>
          <p:spPr>
            <a:xfrm>
              <a:off x="427983" y="5421674"/>
              <a:ext cx="34576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y “</a:t>
              </a:r>
              <a:r>
                <a:rPr lang="es-ES_tradnl" sz="1200" dirty="0" err="1">
                  <a:solidFill>
                    <a:schemeClr val="bg1"/>
                  </a:solidFill>
                  <a:latin typeface="Arial"/>
                  <a:cs typeface="Arial"/>
                </a:rPr>
                <a:t>Precipitacion</a:t>
              </a:r>
              <a:r>
                <a:rPr lang="es-ES_tradnl" sz="1200" dirty="0">
                  <a:solidFill>
                    <a:schemeClr val="bg1"/>
                  </a:solidFill>
                  <a:latin typeface="Arial"/>
                  <a:cs typeface="Arial"/>
                </a:rPr>
                <a:t> anual” como etiqueta del eje Y</a:t>
              </a:r>
              <a:endParaRPr lang="es-ES" sz="1200" dirty="0">
                <a:solidFill>
                  <a:schemeClr val="bg1"/>
                </a:solidFill>
                <a:latin typeface="Arial"/>
                <a:cs typeface="Arial"/>
              </a:endParaRPr>
            </a:p>
          </p:txBody>
        </p:sp>
        <p:sp>
          <p:nvSpPr>
            <p:cNvPr id="31" name="Rectángulo 30"/>
            <p:cNvSpPr/>
            <p:nvPr/>
          </p:nvSpPr>
          <p:spPr>
            <a:xfrm>
              <a:off x="4292320" y="3267504"/>
              <a:ext cx="3069375" cy="212299"/>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427983" y="3360944"/>
            <a:ext cx="7054000" cy="2367035"/>
            <a:chOff x="978717" y="4331255"/>
            <a:chExt cx="7054000" cy="2367035"/>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Por último, a cada punto de la gráfica le pones encima el código del bioma sobre el que se encuentra</a:t>
              </a:r>
              <a:endParaRPr lang="es-ES" sz="1200" dirty="0">
                <a:solidFill>
                  <a:schemeClr val="bg1"/>
                </a:solidFill>
                <a:latin typeface="Arial"/>
                <a:cs typeface="Arial"/>
              </a:endParaRPr>
            </a:p>
          </p:txBody>
        </p:sp>
        <p:sp>
          <p:nvSpPr>
            <p:cNvPr id="33" name="Rectángulo 32"/>
            <p:cNvSpPr/>
            <p:nvPr/>
          </p:nvSpPr>
          <p:spPr>
            <a:xfrm>
              <a:off x="2032019" y="4331255"/>
              <a:ext cx="3795887"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9" name="Agrupar 20">
            <a:extLst>
              <a:ext uri="{FF2B5EF4-FFF2-40B4-BE49-F238E27FC236}">
                <a16:creationId xmlns:a16="http://schemas.microsoft.com/office/drawing/2014/main" id="{DBDE3A28-0687-7946-910C-09BDB29B45A8}"/>
              </a:ext>
            </a:extLst>
          </p:cNvPr>
          <p:cNvGrpSpPr/>
          <p:nvPr/>
        </p:nvGrpSpPr>
        <p:grpSpPr>
          <a:xfrm>
            <a:off x="939162" y="2759387"/>
            <a:ext cx="8026608" cy="1974819"/>
            <a:chOff x="-2108674" y="4080539"/>
            <a:chExt cx="8026608" cy="1974819"/>
          </a:xfrm>
        </p:grpSpPr>
        <p:sp>
          <p:nvSpPr>
            <p:cNvPr id="41" name="Rectángulo 14">
              <a:extLst>
                <a:ext uri="{FF2B5EF4-FFF2-40B4-BE49-F238E27FC236}">
                  <a16:creationId xmlns:a16="http://schemas.microsoft.com/office/drawing/2014/main" id="{8F114F4D-E0BE-7D45-B889-E4AAF8EBAFFB}"/>
                </a:ext>
              </a:extLst>
            </p:cNvPr>
            <p:cNvSpPr/>
            <p:nvPr/>
          </p:nvSpPr>
          <p:spPr>
            <a:xfrm>
              <a:off x="419687" y="5778359"/>
              <a:ext cx="5498247"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Usa el campo ”color” del objeto “</a:t>
              </a:r>
              <a:r>
                <a:rPr lang="es-ES_tradnl" sz="1200" dirty="0" err="1">
                  <a:solidFill>
                    <a:schemeClr val="bg1"/>
                  </a:solidFill>
                  <a:latin typeface="Arial"/>
                  <a:cs typeface="Arial"/>
                </a:rPr>
                <a:t>puntos_clima_color</a:t>
              </a:r>
              <a:r>
                <a:rPr lang="es-ES_tradnl" sz="1200" dirty="0">
                  <a:solidFill>
                    <a:schemeClr val="bg1"/>
                  </a:solidFill>
                  <a:latin typeface="Arial"/>
                  <a:cs typeface="Arial"/>
                </a:rPr>
                <a:t>” para colorear cada punto</a:t>
              </a:r>
              <a:endParaRPr lang="es-ES" sz="1200" dirty="0">
                <a:solidFill>
                  <a:schemeClr val="bg1"/>
                </a:solidFill>
                <a:latin typeface="Arial"/>
                <a:cs typeface="Arial"/>
              </a:endParaRPr>
            </a:p>
          </p:txBody>
        </p:sp>
        <p:sp>
          <p:nvSpPr>
            <p:cNvPr id="42" name="Rectángulo 21">
              <a:extLst>
                <a:ext uri="{FF2B5EF4-FFF2-40B4-BE49-F238E27FC236}">
                  <a16:creationId xmlns:a16="http://schemas.microsoft.com/office/drawing/2014/main" id="{08CEE89B-6F5D-1444-8FE1-20EAECE48406}"/>
                </a:ext>
              </a:extLst>
            </p:cNvPr>
            <p:cNvSpPr/>
            <p:nvPr/>
          </p:nvSpPr>
          <p:spPr>
            <a:xfrm>
              <a:off x="-2108674" y="4080539"/>
              <a:ext cx="3078550" cy="183105"/>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014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a:solidFill>
                    <a:schemeClr val="bg1"/>
                  </a:solidFill>
                  <a:latin typeface="Arial"/>
                  <a:cs typeface="Arial"/>
                </a:rPr>
                <a:t>run</a:t>
              </a:r>
              <a:r>
                <a:rPr lang="es-ES_tradnl" sz="1600" dirty="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809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1 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2 Pasamos a la siguiente línea y volvemos a darle a Run.</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344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Tree>
    <p:extLst>
      <p:ext uri="{BB962C8B-B14F-4D97-AF65-F5344CB8AC3E}">
        <p14:creationId xmlns:p14="http://schemas.microsoft.com/office/powerpoint/2010/main" val="354990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83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2D3AA4-6C1A-954F-8AA7-EA45B45A63FD}"/>
              </a:ext>
            </a:extLst>
          </p:cNvPr>
          <p:cNvPicPr>
            <a:picLocks noChangeAspect="1"/>
          </p:cNvPicPr>
          <p:nvPr/>
        </p:nvPicPr>
        <p:blipFill>
          <a:blip r:embed="rId2"/>
          <a:stretch>
            <a:fillRect/>
          </a:stretch>
        </p:blipFill>
        <p:spPr>
          <a:xfrm>
            <a:off x="713466" y="1390932"/>
            <a:ext cx="7717067" cy="421999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6" name="Agrupar 5"/>
          <p:cNvGrpSpPr/>
          <p:nvPr/>
        </p:nvGrpSpPr>
        <p:grpSpPr>
          <a:xfrm>
            <a:off x="962513" y="2463723"/>
            <a:ext cx="4795107" cy="1478841"/>
            <a:chOff x="962513" y="2448733"/>
            <a:chExt cx="4795107" cy="1478841"/>
          </a:xfrm>
        </p:grpSpPr>
        <p:grpSp>
          <p:nvGrpSpPr>
            <p:cNvPr id="17" name="Agrupar 16"/>
            <p:cNvGrpSpPr/>
            <p:nvPr/>
          </p:nvGrpSpPr>
          <p:grpSpPr>
            <a:xfrm>
              <a:off x="962513" y="2781947"/>
              <a:ext cx="3856830" cy="1145627"/>
              <a:chOff x="958734" y="2792803"/>
              <a:chExt cx="3856830" cy="1145627"/>
            </a:xfrm>
          </p:grpSpPr>
          <p:sp>
            <p:nvSpPr>
              <p:cNvPr id="14" name="Rectángulo 13"/>
              <p:cNvSpPr/>
              <p:nvPr/>
            </p:nvSpPr>
            <p:spPr>
              <a:xfrm>
                <a:off x="958734" y="3353655"/>
                <a:ext cx="3856830" cy="584775"/>
              </a:xfrm>
              <a:prstGeom prst="rect">
                <a:avLst/>
              </a:prstGeom>
              <a:solidFill>
                <a:srgbClr val="9C3F97"/>
              </a:solidFill>
            </p:spPr>
            <p:txBody>
              <a:bodyPr wrap="square">
                <a:spAutoFit/>
              </a:bodyPr>
              <a:lstStyle/>
              <a:p>
                <a:r>
                  <a:rPr lang="es-ES_tradnl" sz="1600" dirty="0">
                    <a:solidFill>
                      <a:schemeClr val="bg1"/>
                    </a:solidFill>
                    <a:latin typeface="Arial"/>
                    <a:cs typeface="Arial"/>
                  </a:rPr>
                  <a:t>En la siguiente línea, R crea el objeto “</a:t>
                </a:r>
                <a:r>
                  <a:rPr lang="es-ES_tradnl" sz="1600" dirty="0" err="1">
                    <a:solidFill>
                      <a:schemeClr val="bg1"/>
                    </a:solidFill>
                    <a:latin typeface="Arial"/>
                    <a:cs typeface="Arial"/>
                  </a:rPr>
                  <a:t>puntos_clima_color</a:t>
                </a:r>
                <a:r>
                  <a:rPr lang="es-ES_tradnl" sz="1600" dirty="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a:cxnSpLocks/>
              </p:cNvCxnSpPr>
              <p:nvPr/>
            </p:nvCxnSpPr>
            <p:spPr>
              <a:xfrm flipV="1">
                <a:off x="1135346" y="2792803"/>
                <a:ext cx="0" cy="56085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a:cxnSpLocks/>
            </p:cNvCxnSpPr>
            <p:nvPr/>
          </p:nvCxnSpPr>
          <p:spPr>
            <a:xfrm flipV="1">
              <a:off x="4571999" y="2448733"/>
              <a:ext cx="1185621" cy="894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274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9930F0-4276-EB40-999D-56EADB4780C6}"/>
              </a:ext>
            </a:extLst>
          </p:cNvPr>
          <p:cNvPicPr>
            <a:picLocks noChangeAspect="1"/>
          </p:cNvPicPr>
          <p:nvPr/>
        </p:nvPicPr>
        <p:blipFill>
          <a:blip r:embed="rId2"/>
          <a:stretch>
            <a:fillRect/>
          </a:stretch>
        </p:blipFill>
        <p:spPr>
          <a:xfrm>
            <a:off x="484406" y="1333240"/>
            <a:ext cx="7718156" cy="386199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4343484" y="2115519"/>
            <a:ext cx="3162604" cy="4369165"/>
            <a:chOff x="803754" y="1292814"/>
            <a:chExt cx="3162604" cy="4369165"/>
          </a:xfrm>
        </p:grpSpPr>
        <p:sp>
          <p:nvSpPr>
            <p:cNvPr id="18" name="Rectángulo 17"/>
            <p:cNvSpPr/>
            <p:nvPr/>
          </p:nvSpPr>
          <p:spPr>
            <a:xfrm>
              <a:off x="803754" y="3353655"/>
              <a:ext cx="3162604" cy="2308324"/>
            </a:xfrm>
            <a:prstGeom prst="rect">
              <a:avLst/>
            </a:prstGeom>
            <a:solidFill>
              <a:srgbClr val="9C3F97"/>
            </a:solidFill>
          </p:spPr>
          <p:txBody>
            <a:bodyPr wrap="square">
              <a:spAutoFit/>
            </a:bodyPr>
            <a:lstStyle/>
            <a:p>
              <a:r>
                <a:rPr lang="es-ES_tradnl" sz="1600" dirty="0">
                  <a:solidFill>
                    <a:schemeClr val="bg1"/>
                  </a:solidFill>
                  <a:latin typeface="Arial"/>
                  <a:cs typeface="Arial"/>
                </a:rPr>
                <a:t>Haciendo </a:t>
              </a:r>
              <a:r>
                <a:rPr lang="es-ES_tradnl" sz="1600" dirty="0" err="1">
                  <a:solidFill>
                    <a:schemeClr val="bg1"/>
                  </a:solidFill>
                  <a:latin typeface="Arial"/>
                  <a:cs typeface="Arial"/>
                </a:rPr>
                <a:t>click</a:t>
              </a:r>
              <a:r>
                <a:rPr lang="es-ES_tradnl" sz="1600" dirty="0">
                  <a:solidFill>
                    <a:schemeClr val="bg1"/>
                  </a:solidFill>
                  <a:latin typeface="Arial"/>
                  <a:cs typeface="Arial"/>
                </a:rPr>
                <a:t> sobre ella se abre. Hay un registro por punto. Cada punto tiene datos del bioma en el que está, de su precipitación y su temperatura. También del color que le asignaremos en la gráfica</a:t>
              </a:r>
            </a:p>
            <a:p>
              <a:r>
                <a:rPr lang="es-ES_tradnl" sz="1600" dirty="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1052938" y="1292814"/>
              <a:ext cx="1087461" cy="206084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163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A54D33-6652-1A40-B234-773CACDDCDF1}"/>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7" name="Agrupar 16"/>
          <p:cNvGrpSpPr/>
          <p:nvPr/>
        </p:nvGrpSpPr>
        <p:grpSpPr>
          <a:xfrm>
            <a:off x="1108662" y="2833328"/>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a:solidFill>
                    <a:schemeClr val="bg1"/>
                  </a:solidFill>
                  <a:latin typeface="Arial"/>
                  <a:cs typeface="Arial"/>
                </a:rPr>
                <a:t>Al ejecutar esta línea, se ejecutan todas las líneas hasta el final.</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807937" y="1666452"/>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a:solidFill>
                    <a:schemeClr val="bg1"/>
                  </a:solidFill>
                  <a:latin typeface="Arial"/>
                  <a:cs typeface="Arial"/>
                </a:rPr>
                <a:t>¡Y se muestra la gráfica que queríamos!</a:t>
              </a:r>
            </a:p>
            <a:p>
              <a:r>
                <a:rPr lang="es-ES_tradnl" sz="1600" dirty="0">
                  <a:solidFill>
                    <a:schemeClr val="bg1"/>
                  </a:solidFill>
                  <a:latin typeface="Arial"/>
                  <a:cs typeface="Arial"/>
                </a:rPr>
                <a:t>Enhorabuena, ya tienes tu primera gráfica hecha con R </a:t>
              </a:r>
              <a:r>
                <a:rPr lang="es-ES_tradnl" sz="1600" dirty="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387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84FD9E-BCFD-4F43-B4C7-2FE463E716E2}"/>
              </a:ext>
            </a:extLst>
          </p:cNvPr>
          <p:cNvPicPr>
            <a:picLocks noChangeAspect="1"/>
          </p:cNvPicPr>
          <p:nvPr/>
        </p:nvPicPr>
        <p:blipFill>
          <a:blip r:embed="rId2"/>
          <a:stretch>
            <a:fillRect/>
          </a:stretch>
        </p:blipFill>
        <p:spPr>
          <a:xfrm>
            <a:off x="633351" y="1367972"/>
            <a:ext cx="8066753" cy="4122056"/>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6</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Construir la gráfica</a:t>
            </a:r>
          </a:p>
        </p:txBody>
      </p:sp>
      <p:grpSp>
        <p:nvGrpSpPr>
          <p:cNvPr id="13" name="Agrupar 12"/>
          <p:cNvGrpSpPr/>
          <p:nvPr/>
        </p:nvGrpSpPr>
        <p:grpSpPr>
          <a:xfrm>
            <a:off x="1917300" y="3143251"/>
            <a:ext cx="4862563" cy="2101631"/>
            <a:chOff x="1572294" y="3852683"/>
            <a:chExt cx="4862563" cy="2101631"/>
          </a:xfrm>
        </p:grpSpPr>
        <p:sp>
          <p:nvSpPr>
            <p:cNvPr id="18" name="Rectángulo 17"/>
            <p:cNvSpPr/>
            <p:nvPr/>
          </p:nvSpPr>
          <p:spPr>
            <a:xfrm>
              <a:off x="1572294" y="4138432"/>
              <a:ext cx="3162604" cy="1815882"/>
            </a:xfrm>
            <a:prstGeom prst="rect">
              <a:avLst/>
            </a:prstGeom>
            <a:solidFill>
              <a:srgbClr val="9C3F97"/>
            </a:solidFill>
          </p:spPr>
          <p:txBody>
            <a:bodyPr wrap="square">
              <a:spAutoFit/>
            </a:bodyPr>
            <a:lstStyle/>
            <a:p>
              <a:r>
                <a:rPr lang="es-ES_tradnl" sz="1600" dirty="0">
                  <a:solidFill>
                    <a:schemeClr val="bg1"/>
                  </a:solidFill>
                  <a:latin typeface="Arial"/>
                  <a:cs typeface="Arial"/>
                </a:rPr>
                <a:t>Ya solo nos queda exportar la gráfica. Le damos al botón </a:t>
              </a:r>
              <a:r>
                <a:rPr lang="es-ES_tradnl" sz="1600" dirty="0" err="1">
                  <a:solidFill>
                    <a:schemeClr val="bg1"/>
                  </a:solidFill>
                  <a:latin typeface="Arial"/>
                  <a:cs typeface="Arial"/>
                </a:rPr>
                <a:t>export</a:t>
              </a:r>
              <a:r>
                <a:rPr lang="es-ES_tradnl" sz="1600" dirty="0">
                  <a:solidFill>
                    <a:schemeClr val="bg1"/>
                  </a:solidFill>
                  <a:latin typeface="Arial"/>
                  <a:cs typeface="Arial"/>
                </a:rPr>
                <a:t>, seleccionamos guardar como </a:t>
              </a:r>
              <a:r>
                <a:rPr lang="es-ES_tradnl" sz="1600" dirty="0" err="1">
                  <a:solidFill>
                    <a:schemeClr val="bg1"/>
                  </a:solidFill>
                  <a:latin typeface="Arial"/>
                  <a:cs typeface="Arial"/>
                </a:rPr>
                <a:t>pdf</a:t>
              </a:r>
              <a:r>
                <a:rPr lang="es-ES_tradnl" sz="1600" dirty="0">
                  <a:solidFill>
                    <a:schemeClr val="bg1"/>
                  </a:solidFill>
                  <a:latin typeface="Arial"/>
                  <a:cs typeface="Arial"/>
                </a:rPr>
                <a:t> y hacemos </a:t>
              </a:r>
              <a:r>
                <a:rPr lang="es-ES_tradnl" sz="1600" dirty="0" err="1">
                  <a:solidFill>
                    <a:schemeClr val="bg1"/>
                  </a:solidFill>
                  <a:latin typeface="Arial"/>
                  <a:cs typeface="Arial"/>
                </a:rPr>
                <a:t>click</a:t>
              </a:r>
              <a:r>
                <a:rPr lang="es-ES_tradnl" sz="1600" dirty="0">
                  <a:solidFill>
                    <a:schemeClr val="bg1"/>
                  </a:solidFill>
                  <a:latin typeface="Arial"/>
                  <a:cs typeface="Arial"/>
                </a:rPr>
                <a:t> en “</a:t>
              </a:r>
              <a:r>
                <a:rPr lang="es-ES_tradnl" sz="1600" dirty="0" err="1">
                  <a:solidFill>
                    <a:schemeClr val="bg1"/>
                  </a:solidFill>
                  <a:latin typeface="Arial"/>
                  <a:cs typeface="Arial"/>
                </a:rPr>
                <a:t>save</a:t>
              </a:r>
              <a:r>
                <a:rPr lang="es-ES_tradnl" sz="1600" dirty="0">
                  <a:solidFill>
                    <a:schemeClr val="bg1"/>
                  </a:solidFill>
                  <a:latin typeface="Arial"/>
                  <a:cs typeface="Arial"/>
                </a:rPr>
                <a:t> as PDF”. Creamos un archivo en la carpeta de trabajo y ya está.</a:t>
              </a:r>
              <a:endParaRPr lang="es-ES" sz="1600" dirty="0">
                <a:solidFill>
                  <a:schemeClr val="bg1"/>
                </a:solidFill>
                <a:latin typeface="Arial"/>
                <a:cs typeface="Arial"/>
              </a:endParaRPr>
            </a:p>
          </p:txBody>
        </p:sp>
        <p:cxnSp>
          <p:nvCxnSpPr>
            <p:cNvPr id="19" name="Conector recto de flecha 18"/>
            <p:cNvCxnSpPr>
              <a:cxnSpLocks/>
            </p:cNvCxnSpPr>
            <p:nvPr/>
          </p:nvCxnSpPr>
          <p:spPr>
            <a:xfrm flipV="1">
              <a:off x="4734898" y="3852683"/>
              <a:ext cx="1699959" cy="54534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194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a:solidFill>
                  <a:srgbClr val="FFFFFF"/>
                </a:solidFill>
              </a:rPr>
              <a:t>Interpretación ecológica</a:t>
            </a:r>
          </a:p>
        </p:txBody>
      </p:sp>
      <p:sp>
        <p:nvSpPr>
          <p:cNvPr id="12" name="CuadroTexto 11"/>
          <p:cNvSpPr txBox="1"/>
          <p:nvPr/>
        </p:nvSpPr>
        <p:spPr>
          <a:xfrm>
            <a:off x="651300" y="1025555"/>
            <a:ext cx="2906909" cy="1631216"/>
          </a:xfrm>
          <a:prstGeom prst="rect">
            <a:avLst/>
          </a:prstGeom>
          <a:noFill/>
        </p:spPr>
        <p:txBody>
          <a:bodyPr wrap="square" rtlCol="0">
            <a:spAutoFit/>
          </a:bodyPr>
          <a:lstStyle/>
          <a:p>
            <a:pPr algn="ctr"/>
            <a:r>
              <a:rPr lang="es-ES" sz="2000" dirty="0">
                <a:solidFill>
                  <a:srgbClr val="9C3F97"/>
                </a:solidFill>
              </a:rPr>
              <a:t>Observa la gráfica con detenimiento. ¿crees que el resultado se ajusta a lo esperado en la gráfica teórica?</a:t>
            </a:r>
            <a:endParaRPr lang="es-ES" sz="1400" dirty="0">
              <a:solidFill>
                <a:srgbClr val="9C3F97"/>
              </a:solidFill>
            </a:endParaRPr>
          </a:p>
        </p:txBody>
      </p:sp>
      <p:sp>
        <p:nvSpPr>
          <p:cNvPr id="15" name="CuadroTexto 14"/>
          <p:cNvSpPr txBox="1"/>
          <p:nvPr/>
        </p:nvSpPr>
        <p:spPr>
          <a:xfrm>
            <a:off x="512117" y="3092433"/>
            <a:ext cx="3185274" cy="1323439"/>
          </a:xfrm>
          <a:prstGeom prst="rect">
            <a:avLst/>
          </a:prstGeom>
          <a:noFill/>
        </p:spPr>
        <p:txBody>
          <a:bodyPr wrap="square" rtlCol="0">
            <a:spAutoFit/>
          </a:bodyPr>
          <a:lstStyle/>
          <a:p>
            <a:pPr algn="ctr"/>
            <a:r>
              <a:rPr lang="es-ES" sz="2000" dirty="0">
                <a:solidFill>
                  <a:srgbClr val="9C3F97"/>
                </a:solidFill>
              </a:rPr>
              <a:t>¿Hay algún bioma cuyos puntos estén demasiado dispersos? ¿Qué significa eso y por qué ocurre?</a:t>
            </a:r>
            <a:endParaRPr lang="es-ES" sz="1400" dirty="0">
              <a:solidFill>
                <a:srgbClr val="9C3F97"/>
              </a:solidFill>
            </a:endParaRPr>
          </a:p>
        </p:txBody>
      </p:sp>
      <p:pic>
        <p:nvPicPr>
          <p:cNvPr id="7" name="Picture 6">
            <a:extLst>
              <a:ext uri="{FF2B5EF4-FFF2-40B4-BE49-F238E27FC236}">
                <a16:creationId xmlns:a16="http://schemas.microsoft.com/office/drawing/2014/main" id="{557FB1F8-8914-2240-A377-23F8799C3BA3}"/>
              </a:ext>
            </a:extLst>
          </p:cNvPr>
          <p:cNvPicPr>
            <a:picLocks noChangeAspect="1"/>
          </p:cNvPicPr>
          <p:nvPr/>
        </p:nvPicPr>
        <p:blipFill>
          <a:blip r:embed="rId3"/>
          <a:stretch>
            <a:fillRect/>
          </a:stretch>
        </p:blipFill>
        <p:spPr>
          <a:xfrm>
            <a:off x="3916017" y="946071"/>
            <a:ext cx="4391075" cy="5682568"/>
          </a:xfrm>
          <a:prstGeom prst="rect">
            <a:avLst/>
          </a:prstGeom>
        </p:spPr>
      </p:pic>
      <p:sp>
        <p:nvSpPr>
          <p:cNvPr id="8" name="TextBox 7">
            <a:extLst>
              <a:ext uri="{FF2B5EF4-FFF2-40B4-BE49-F238E27FC236}">
                <a16:creationId xmlns:a16="http://schemas.microsoft.com/office/drawing/2014/main" id="{16F791BC-BFB1-564C-B609-FAA3608ECDA9}"/>
              </a:ext>
            </a:extLst>
          </p:cNvPr>
          <p:cNvSpPr txBox="1"/>
          <p:nvPr/>
        </p:nvSpPr>
        <p:spPr>
          <a:xfrm>
            <a:off x="4382474" y="3921783"/>
            <a:ext cx="1431894" cy="25806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X</a:t>
            </a:r>
          </a:p>
        </p:txBody>
      </p:sp>
      <p:grpSp>
        <p:nvGrpSpPr>
          <p:cNvPr id="33" name="Group 32">
            <a:extLst>
              <a:ext uri="{FF2B5EF4-FFF2-40B4-BE49-F238E27FC236}">
                <a16:creationId xmlns:a16="http://schemas.microsoft.com/office/drawing/2014/main" id="{A67E04ED-1090-7648-A0CD-B03A08EE7670}"/>
              </a:ext>
            </a:extLst>
          </p:cNvPr>
          <p:cNvGrpSpPr/>
          <p:nvPr/>
        </p:nvGrpSpPr>
        <p:grpSpPr>
          <a:xfrm>
            <a:off x="4289430" y="4704181"/>
            <a:ext cx="1076137" cy="221197"/>
            <a:chOff x="4289430" y="4704181"/>
            <a:chExt cx="1076137" cy="221197"/>
          </a:xfrm>
        </p:grpSpPr>
        <p:cxnSp>
          <p:nvCxnSpPr>
            <p:cNvPr id="10" name="Straight Connector 9">
              <a:extLst>
                <a:ext uri="{FF2B5EF4-FFF2-40B4-BE49-F238E27FC236}">
                  <a16:creationId xmlns:a16="http://schemas.microsoft.com/office/drawing/2014/main" id="{C9D46495-7DD2-7040-86CB-DB889587EEAC}"/>
                </a:ext>
              </a:extLst>
            </p:cNvPr>
            <p:cNvCxnSpPr>
              <a:cxnSpLocks/>
            </p:cNvCxnSpPr>
            <p:nvPr/>
          </p:nvCxnSpPr>
          <p:spPr>
            <a:xfrm>
              <a:off x="4377135" y="4882315"/>
              <a:ext cx="988432" cy="0"/>
            </a:xfrm>
            <a:prstGeom prst="line">
              <a:avLst/>
            </a:prstGeom>
            <a:ln>
              <a:solidFill>
                <a:srgbClr val="BFBDBD"/>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AF02A2F-2297-4144-A7FA-262CCEF8F6EB}"/>
                </a:ext>
              </a:extLst>
            </p:cNvPr>
            <p:cNvSpPr txBox="1"/>
            <p:nvPr/>
          </p:nvSpPr>
          <p:spPr>
            <a:xfrm>
              <a:off x="4289430" y="4704181"/>
              <a:ext cx="634023" cy="221197"/>
            </a:xfrm>
            <a:prstGeom prst="rect">
              <a:avLst/>
            </a:prstGeom>
            <a:noFill/>
          </p:spPr>
          <p:txBody>
            <a:bodyPr wrap="none" rtlCol="0">
              <a:spAutoFit/>
            </a:bodyPr>
            <a:lstStyle/>
            <a:p>
              <a:r>
                <a:rPr lang="en-ES" sz="600" b="1" dirty="0">
                  <a:solidFill>
                    <a:srgbClr val="BFBDBD"/>
                  </a:solidFill>
                </a:rPr>
                <a:t>11: Tundra</a:t>
              </a:r>
            </a:p>
          </p:txBody>
        </p:sp>
      </p:grpSp>
      <p:grpSp>
        <p:nvGrpSpPr>
          <p:cNvPr id="32" name="Group 31">
            <a:extLst>
              <a:ext uri="{FF2B5EF4-FFF2-40B4-BE49-F238E27FC236}">
                <a16:creationId xmlns:a16="http://schemas.microsoft.com/office/drawing/2014/main" id="{B8ACFE6A-4C99-C247-941E-25DA8F405BCB}"/>
              </a:ext>
            </a:extLst>
          </p:cNvPr>
          <p:cNvGrpSpPr/>
          <p:nvPr/>
        </p:nvGrpSpPr>
        <p:grpSpPr>
          <a:xfrm>
            <a:off x="4280964" y="4415872"/>
            <a:ext cx="1098449" cy="221197"/>
            <a:chOff x="4280964" y="4415872"/>
            <a:chExt cx="1098449" cy="221197"/>
          </a:xfrm>
        </p:grpSpPr>
        <p:cxnSp>
          <p:nvCxnSpPr>
            <p:cNvPr id="16" name="Straight Connector 15">
              <a:extLst>
                <a:ext uri="{FF2B5EF4-FFF2-40B4-BE49-F238E27FC236}">
                  <a16:creationId xmlns:a16="http://schemas.microsoft.com/office/drawing/2014/main" id="{07EA9B12-68A2-1F47-9A74-F98526B84832}"/>
                </a:ext>
              </a:extLst>
            </p:cNvPr>
            <p:cNvCxnSpPr>
              <a:cxnSpLocks/>
            </p:cNvCxnSpPr>
            <p:nvPr/>
          </p:nvCxnSpPr>
          <p:spPr>
            <a:xfrm>
              <a:off x="4377135" y="4622389"/>
              <a:ext cx="1002278" cy="0"/>
            </a:xfrm>
            <a:prstGeom prst="line">
              <a:avLst/>
            </a:prstGeom>
            <a:ln>
              <a:solidFill>
                <a:srgbClr val="3BB470"/>
              </a:solidFill>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4E50D1F5-DD28-E743-AEBF-850868506EED}"/>
                </a:ext>
              </a:extLst>
            </p:cNvPr>
            <p:cNvSpPr txBox="1"/>
            <p:nvPr/>
          </p:nvSpPr>
          <p:spPr>
            <a:xfrm>
              <a:off x="4280964" y="4415872"/>
              <a:ext cx="518816" cy="221197"/>
            </a:xfrm>
            <a:prstGeom prst="rect">
              <a:avLst/>
            </a:prstGeom>
            <a:noFill/>
          </p:spPr>
          <p:txBody>
            <a:bodyPr wrap="none" rtlCol="0">
              <a:spAutoFit/>
            </a:bodyPr>
            <a:lstStyle/>
            <a:p>
              <a:r>
                <a:rPr lang="en-ES" sz="600" b="1" dirty="0">
                  <a:solidFill>
                    <a:srgbClr val="3BB470"/>
                  </a:solidFill>
                </a:rPr>
                <a:t>6: Taiga</a:t>
              </a:r>
            </a:p>
          </p:txBody>
        </p:sp>
      </p:grpSp>
      <p:grpSp>
        <p:nvGrpSpPr>
          <p:cNvPr id="31" name="Group 30">
            <a:extLst>
              <a:ext uri="{FF2B5EF4-FFF2-40B4-BE49-F238E27FC236}">
                <a16:creationId xmlns:a16="http://schemas.microsoft.com/office/drawing/2014/main" id="{A904ECEA-C878-7044-8213-E8F4AF13527F}"/>
              </a:ext>
            </a:extLst>
          </p:cNvPr>
          <p:cNvGrpSpPr/>
          <p:nvPr/>
        </p:nvGrpSpPr>
        <p:grpSpPr>
          <a:xfrm>
            <a:off x="4280964" y="4183909"/>
            <a:ext cx="1580639" cy="221197"/>
            <a:chOff x="4280964" y="4183909"/>
            <a:chExt cx="1580639" cy="221197"/>
          </a:xfrm>
        </p:grpSpPr>
        <p:cxnSp>
          <p:nvCxnSpPr>
            <p:cNvPr id="19" name="Straight Connector 18">
              <a:extLst>
                <a:ext uri="{FF2B5EF4-FFF2-40B4-BE49-F238E27FC236}">
                  <a16:creationId xmlns:a16="http://schemas.microsoft.com/office/drawing/2014/main" id="{4A13CA44-AADC-7544-B807-580DF5EA5FE4}"/>
                </a:ext>
              </a:extLst>
            </p:cNvPr>
            <p:cNvCxnSpPr>
              <a:cxnSpLocks/>
            </p:cNvCxnSpPr>
            <p:nvPr/>
          </p:nvCxnSpPr>
          <p:spPr>
            <a:xfrm>
              <a:off x="4377135" y="4368176"/>
              <a:ext cx="1437234" cy="0"/>
            </a:xfrm>
            <a:prstGeom prst="line">
              <a:avLst/>
            </a:prstGeom>
            <a:ln>
              <a:solidFill>
                <a:srgbClr val="9931CC"/>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17DAC2-4E5A-6843-B38F-088D9552DB4A}"/>
                </a:ext>
              </a:extLst>
            </p:cNvPr>
            <p:cNvSpPr txBox="1"/>
            <p:nvPr/>
          </p:nvSpPr>
          <p:spPr>
            <a:xfrm>
              <a:off x="4280964" y="4183909"/>
              <a:ext cx="1580639" cy="221197"/>
            </a:xfrm>
            <a:prstGeom prst="rect">
              <a:avLst/>
            </a:prstGeom>
            <a:noFill/>
          </p:spPr>
          <p:txBody>
            <a:bodyPr wrap="none" rtlCol="0">
              <a:spAutoFit/>
            </a:bodyPr>
            <a:lstStyle/>
            <a:p>
              <a:r>
                <a:rPr lang="en-ES" sz="600" b="1" dirty="0">
                  <a:solidFill>
                    <a:srgbClr val="9931CC"/>
                  </a:solidFill>
                </a:rPr>
                <a:t>8: Temperate grasslands, savannas.</a:t>
              </a:r>
            </a:p>
          </p:txBody>
        </p:sp>
      </p:grpSp>
      <p:sp>
        <p:nvSpPr>
          <p:cNvPr id="21" name="TextBox 20">
            <a:extLst>
              <a:ext uri="{FF2B5EF4-FFF2-40B4-BE49-F238E27FC236}">
                <a16:creationId xmlns:a16="http://schemas.microsoft.com/office/drawing/2014/main" id="{B7C07064-8795-A145-A584-1CED1C6E2B04}"/>
              </a:ext>
            </a:extLst>
          </p:cNvPr>
          <p:cNvSpPr txBox="1"/>
          <p:nvPr/>
        </p:nvSpPr>
        <p:spPr>
          <a:xfrm>
            <a:off x="4649619" y="1411415"/>
            <a:ext cx="1164745" cy="215444"/>
          </a:xfrm>
          <a:prstGeom prst="rect">
            <a:avLst/>
          </a:prstGeom>
          <a:solidFill>
            <a:schemeClr val="accent1">
              <a:lumMod val="40000"/>
              <a:lumOff val="60000"/>
            </a:schemeClr>
          </a:solidFill>
        </p:spPr>
        <p:txBody>
          <a:bodyPr wrap="square" rtlCol="0">
            <a:spAutoFit/>
          </a:bodyPr>
          <a:lstStyle/>
          <a:p>
            <a:r>
              <a:rPr lang="en-ES" sz="800" dirty="0">
                <a:solidFill>
                  <a:schemeClr val="bg1"/>
                </a:solidFill>
              </a:rPr>
              <a:t>Dispersión en el eje Y</a:t>
            </a:r>
          </a:p>
        </p:txBody>
      </p:sp>
      <p:grpSp>
        <p:nvGrpSpPr>
          <p:cNvPr id="29" name="Group 28">
            <a:extLst>
              <a:ext uri="{FF2B5EF4-FFF2-40B4-BE49-F238E27FC236}">
                <a16:creationId xmlns:a16="http://schemas.microsoft.com/office/drawing/2014/main" id="{ED79A175-4FDE-6D4D-AE74-86A10FAB063B}"/>
              </a:ext>
            </a:extLst>
          </p:cNvPr>
          <p:cNvGrpSpPr/>
          <p:nvPr/>
        </p:nvGrpSpPr>
        <p:grpSpPr>
          <a:xfrm>
            <a:off x="6172343" y="1391803"/>
            <a:ext cx="789552" cy="3291213"/>
            <a:chOff x="6172343" y="1391803"/>
            <a:chExt cx="789552" cy="3291213"/>
          </a:xfrm>
        </p:grpSpPr>
        <p:cxnSp>
          <p:nvCxnSpPr>
            <p:cNvPr id="23" name="Straight Connector 22">
              <a:extLst>
                <a:ext uri="{FF2B5EF4-FFF2-40B4-BE49-F238E27FC236}">
                  <a16:creationId xmlns:a16="http://schemas.microsoft.com/office/drawing/2014/main" id="{678D26AD-FD25-B548-B720-393BE408FD15}"/>
                </a:ext>
              </a:extLst>
            </p:cNvPr>
            <p:cNvCxnSpPr/>
            <p:nvPr/>
          </p:nvCxnSpPr>
          <p:spPr>
            <a:xfrm>
              <a:off x="6205347" y="1413173"/>
              <a:ext cx="0" cy="32698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4443FEB-28BE-0340-9979-C98D00352070}"/>
                </a:ext>
              </a:extLst>
            </p:cNvPr>
            <p:cNvSpPr txBox="1"/>
            <p:nvPr/>
          </p:nvSpPr>
          <p:spPr>
            <a:xfrm>
              <a:off x="6172343" y="1391803"/>
              <a:ext cx="789552" cy="221197"/>
            </a:xfrm>
            <a:prstGeom prst="rect">
              <a:avLst/>
            </a:prstGeom>
            <a:noFill/>
          </p:spPr>
          <p:txBody>
            <a:bodyPr wrap="none" rtlCol="0">
              <a:spAutoFit/>
            </a:bodyPr>
            <a:lstStyle/>
            <a:p>
              <a:r>
                <a:rPr lang="en-ES" sz="600" b="1" dirty="0">
                  <a:solidFill>
                    <a:srgbClr val="FF0000"/>
                  </a:solidFill>
                </a:rPr>
                <a:t>14: Mangroves</a:t>
              </a:r>
            </a:p>
          </p:txBody>
        </p:sp>
      </p:grpSp>
      <p:grpSp>
        <p:nvGrpSpPr>
          <p:cNvPr id="30" name="Group 29">
            <a:extLst>
              <a:ext uri="{FF2B5EF4-FFF2-40B4-BE49-F238E27FC236}">
                <a16:creationId xmlns:a16="http://schemas.microsoft.com/office/drawing/2014/main" id="{71D90F35-AA5C-1E48-8D7A-7D11DB5D1E12}"/>
              </a:ext>
            </a:extLst>
          </p:cNvPr>
          <p:cNvGrpSpPr/>
          <p:nvPr/>
        </p:nvGrpSpPr>
        <p:grpSpPr>
          <a:xfrm>
            <a:off x="6279200" y="1750165"/>
            <a:ext cx="647463" cy="406059"/>
            <a:chOff x="6279200" y="1750165"/>
            <a:chExt cx="647463" cy="406059"/>
          </a:xfrm>
        </p:grpSpPr>
        <p:cxnSp>
          <p:nvCxnSpPr>
            <p:cNvPr id="26" name="Straight Connector 25">
              <a:extLst>
                <a:ext uri="{FF2B5EF4-FFF2-40B4-BE49-F238E27FC236}">
                  <a16:creationId xmlns:a16="http://schemas.microsoft.com/office/drawing/2014/main" id="{5BE589E1-1BEC-2840-A696-630D9D1C11DC}"/>
                </a:ext>
              </a:extLst>
            </p:cNvPr>
            <p:cNvCxnSpPr/>
            <p:nvPr/>
          </p:nvCxnSpPr>
          <p:spPr>
            <a:xfrm flipV="1">
              <a:off x="6317547" y="1750165"/>
              <a:ext cx="0" cy="406059"/>
            </a:xfrm>
            <a:prstGeom prst="line">
              <a:avLst/>
            </a:prstGeom>
            <a:ln>
              <a:solidFill>
                <a:srgbClr val="8A4400"/>
              </a:solidFill>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678C20E3-8F92-D946-87E2-CE6599FC7CC4}"/>
                </a:ext>
              </a:extLst>
            </p:cNvPr>
            <p:cNvSpPr txBox="1"/>
            <p:nvPr/>
          </p:nvSpPr>
          <p:spPr>
            <a:xfrm>
              <a:off x="6279200" y="1808547"/>
              <a:ext cx="647463" cy="221197"/>
            </a:xfrm>
            <a:prstGeom prst="rect">
              <a:avLst/>
            </a:prstGeom>
            <a:noFill/>
          </p:spPr>
          <p:txBody>
            <a:bodyPr wrap="none" rtlCol="0">
              <a:spAutoFit/>
            </a:bodyPr>
            <a:lstStyle/>
            <a:p>
              <a:r>
                <a:rPr lang="en-ES" sz="600" b="1" dirty="0">
                  <a:solidFill>
                    <a:srgbClr val="8A4400"/>
                  </a:solidFill>
                </a:rPr>
                <a:t>13: Deserts</a:t>
              </a:r>
            </a:p>
          </p:txBody>
        </p:sp>
      </p:grpSp>
    </p:spTree>
    <p:extLst>
      <p:ext uri="{BB962C8B-B14F-4D97-AF65-F5344CB8AC3E}">
        <p14:creationId xmlns:p14="http://schemas.microsoft.com/office/powerpoint/2010/main" val="145539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8"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864022" y="1475308"/>
            <a:ext cx="3902429" cy="3029794"/>
            <a:chOff x="4864022" y="1475308"/>
            <a:chExt cx="3902429" cy="3029794"/>
          </a:xfrm>
        </p:grpSpPr>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a:latin typeface="Arial"/>
                    <a:cs typeface="Arial"/>
                  </a:rPr>
                  <a:t>P1</a:t>
                </a: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a:latin typeface="Arial"/>
                    <a:cs typeface="Arial"/>
                  </a:rPr>
                  <a:t>P2</a:t>
                </a: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a:latin typeface="Arial"/>
                    <a:cs typeface="Arial"/>
                  </a:rPr>
                  <a:t>P3</a:t>
                </a: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005891"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En realidad obtendremos una gráfica algo más modesta que la que ves ahora. </a:t>
            </a:r>
          </a:p>
        </p:txBody>
      </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spTree>
    <p:extLst>
      <p:ext uri="{BB962C8B-B14F-4D97-AF65-F5344CB8AC3E}">
        <p14:creationId xmlns:p14="http://schemas.microsoft.com/office/powerpoint/2010/main" val="26240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81" descr="Screen Shot 2019-09-28 at 16.23.21.png">
            <a:extLst>
              <a:ext uri="{FF2B5EF4-FFF2-40B4-BE49-F238E27FC236}">
                <a16:creationId xmlns:a16="http://schemas.microsoft.com/office/drawing/2014/main" id="{DA9B70D1-C769-6545-99B1-20B9C6CAF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a:latin typeface="Arial"/>
                    <a:cs typeface="Arial"/>
                  </a:rPr>
                  <a:t>P1:(T1, P1)</a:t>
                </a: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a:latin typeface="Arial"/>
                    <a:cs typeface="Arial"/>
                  </a:rPr>
                  <a:t>P2:(T2, P2)</a:t>
                </a: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a:latin typeface="Arial"/>
                    <a:cs typeface="Arial"/>
                  </a:rPr>
                  <a:t>P3:(T3, P3)</a:t>
                </a: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31" name="Llamada ovalada 30"/>
          <p:cNvSpPr/>
          <p:nvPr/>
        </p:nvSpPr>
        <p:spPr>
          <a:xfrm>
            <a:off x="4355976" y="4373303"/>
            <a:ext cx="3024562" cy="1565735"/>
          </a:xfrm>
          <a:prstGeom prst="wedgeEllipseCallout">
            <a:avLst>
              <a:gd name="adj1" fmla="val 34516"/>
              <a:gd name="adj2" fmla="val 1188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a:solidFill>
                  <a:schemeClr val="accent6">
                    <a:lumMod val="75000"/>
                  </a:schemeClr>
                </a:solidFill>
                <a:latin typeface="Arial"/>
                <a:cs typeface="Arial"/>
              </a:rPr>
              <a:t>Se parecerá más a ésta…</a:t>
            </a:r>
          </a:p>
        </p:txBody>
      </p:sp>
      <p:grpSp>
        <p:nvGrpSpPr>
          <p:cNvPr id="22" name="Agrupar 21"/>
          <p:cNvGrpSpPr/>
          <p:nvPr/>
        </p:nvGrpSpPr>
        <p:grpSpPr>
          <a:xfrm>
            <a:off x="4864022" y="1647072"/>
            <a:ext cx="3896607" cy="2145528"/>
            <a:chOff x="4864022" y="1647072"/>
            <a:chExt cx="3896607" cy="2145528"/>
          </a:xfrm>
        </p:grpSpPr>
        <p:pic>
          <p:nvPicPr>
            <p:cNvPr id="18" name="Imagen 17"/>
            <p:cNvPicPr>
              <a:picLocks noChangeAspect="1"/>
            </p:cNvPicPr>
            <p:nvPr/>
          </p:nvPicPr>
          <p:blipFill>
            <a:blip r:embed="rId3"/>
            <a:srcRect/>
            <a:stretch/>
          </p:blipFill>
          <p:spPr>
            <a:xfrm>
              <a:off x="5582842" y="1647072"/>
              <a:ext cx="3177787" cy="2145528"/>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25588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13766</TotalTime>
  <Words>5305</Words>
  <Application>Microsoft Macintosh PowerPoint</Application>
  <PresentationFormat>On-screen Show (4:3)</PresentationFormat>
  <Paragraphs>1081</Paragraphs>
  <Slides>75</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547</cp:revision>
  <dcterms:created xsi:type="dcterms:W3CDTF">2019-09-27T12:05:12Z</dcterms:created>
  <dcterms:modified xsi:type="dcterms:W3CDTF">2020-10-22T17:03:40Z</dcterms:modified>
  <cp:category/>
</cp:coreProperties>
</file>